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8288000" cy="10287000"/>
  <p:notesSz cx="6858000" cy="9144000"/>
  <p:embeddedFontLst>
    <p:embeddedFont>
      <p:font typeface="Arimo" panose="020B0604020202020204" pitchFamily="34" charset="0"/>
      <p:regular r:id="rId24"/>
      <p:bold r:id="rId25"/>
      <p:italic r:id="rId26"/>
      <p:boldItalic r:id="rId27"/>
    </p:embeddedFont>
    <p:embeddedFont>
      <p:font typeface="Tenor Sans" panose="02000000000000000000" pitchFamily="2" charset="77"/>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inmPoVzwlseYPqdg/p1UX+3F/sr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03D97C-C300-44EC-89D1-621C4B15558E}">
  <a:tblStyle styleId="{2403D97C-C300-44EC-89D1-621C4B15558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80" d="100"/>
          <a:sy n="80" d="100"/>
        </p:scale>
        <p:origin x="472" y="22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5" Type="http://schemas.openxmlformats.org/officeDocument/2006/relationships/viewProps" Target="view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502400"/>
            <a:ext cx="3962400" cy="341313"/>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180013" y="6502400"/>
            <a:ext cx="3962400" cy="341313"/>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 name="Google Shape;90;p1: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 name="Google Shape;20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0" name="Google Shape;210;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Google Shape;23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2" name="Google Shape;24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7" name="Google Shape;25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2" name="Google Shape;272;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ad4b18bd4c_0_6:notes"/>
          <p:cNvSpPr txBox="1">
            <a:spLocks noGrp="1"/>
          </p:cNvSpPr>
          <p:nvPr>
            <p:ph type="body" idx="1"/>
          </p:nvPr>
        </p:nvSpPr>
        <p:spPr>
          <a:xfrm>
            <a:off x="914400" y="3251200"/>
            <a:ext cx="7315200" cy="3081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g3ad4b18bd4c_0_6:notes"/>
          <p:cNvSpPr>
            <a:spLocks noGrp="1" noRot="1" noChangeAspect="1"/>
          </p:cNvSpPr>
          <p:nvPr>
            <p:ph type="sldImg" idx="2"/>
          </p:nvPr>
        </p:nvSpPr>
        <p:spPr>
          <a:xfrm>
            <a:off x="2857500" y="512763"/>
            <a:ext cx="3429000" cy="2567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3ad715ce22e_3_0:notes"/>
          <p:cNvSpPr txBox="1">
            <a:spLocks noGrp="1"/>
          </p:cNvSpPr>
          <p:nvPr>
            <p:ph type="body" idx="1"/>
          </p:nvPr>
        </p:nvSpPr>
        <p:spPr>
          <a:xfrm>
            <a:off x="914400" y="3251200"/>
            <a:ext cx="7315200" cy="3081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g3ad715ce22e_3_0:notes"/>
          <p:cNvSpPr>
            <a:spLocks noGrp="1" noRot="1" noChangeAspect="1"/>
          </p:cNvSpPr>
          <p:nvPr>
            <p:ph type="sldImg" idx="2"/>
          </p:nvPr>
        </p:nvSpPr>
        <p:spPr>
          <a:xfrm>
            <a:off x="2857500" y="512763"/>
            <a:ext cx="3429000" cy="2567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16: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900">
                <a:latin typeface="Arial"/>
                <a:ea typeface="Arial"/>
                <a:cs typeface="Arial"/>
                <a:sym typeface="Arial"/>
              </a:rPr>
              <a:t>Although our system performs well across different product categories, we identified several important challenges and limitations.</a:t>
            </a:r>
            <a:endParaRPr sz="19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b="1">
                <a:latin typeface="Arial"/>
                <a:ea typeface="Arial"/>
                <a:cs typeface="Arial"/>
                <a:sym typeface="Arial"/>
              </a:rPr>
              <a:t>The first challenge is noisy reviews.</a:t>
            </a:r>
            <a:r>
              <a:rPr lang="en-US" sz="1900">
                <a:latin typeface="Arial"/>
                <a:ea typeface="Arial"/>
                <a:cs typeface="Arial"/>
                <a:sym typeface="Arial"/>
              </a:rPr>
              <a:t> Customer reviews often contain inconsistent descriptions, emotional language, or irrelevant stories. This makes it difficult for the model to reliably extract accurate visual attributes.</a:t>
            </a:r>
            <a:endParaRPr sz="19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b="1">
                <a:latin typeface="Arial"/>
                <a:ea typeface="Arial"/>
                <a:cs typeface="Arial"/>
                <a:sym typeface="Arial"/>
              </a:rPr>
              <a:t>Second, dataset generalizability.</a:t>
            </a:r>
            <a:r>
              <a:rPr lang="en-US" sz="1900">
                <a:latin typeface="Arial"/>
                <a:ea typeface="Arial"/>
                <a:cs typeface="Arial"/>
                <a:sym typeface="Arial"/>
              </a:rPr>
              <a:t> Our current experiment uses a relatively small subset of reviews—typically between 5 and 50 per product. This limited sample may not fully capture the product’s full appearance or variations, which restricts the generalizability of the generated images.</a:t>
            </a:r>
            <a:endParaRPr sz="19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b="1">
                <a:latin typeface="Arial"/>
                <a:ea typeface="Arial"/>
                <a:cs typeface="Arial"/>
                <a:sym typeface="Arial"/>
              </a:rPr>
              <a:t>Third, the evaluation metric.</a:t>
            </a:r>
            <a:r>
              <a:rPr lang="en-US" sz="1900">
                <a:latin typeface="Arial"/>
                <a:ea typeface="Arial"/>
                <a:cs typeface="Arial"/>
                <a:sym typeface="Arial"/>
              </a:rPr>
              <a:t> At the moment, there is no standardized metric to quantitatively measure how close the generated image is to the real product. Most assessments are subjective, which introduces bias and makes it harder to compare models or prompts in a rigorous way.</a:t>
            </a:r>
            <a:endParaRPr sz="19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a:latin typeface="Arial"/>
                <a:ea typeface="Arial"/>
                <a:cs typeface="Arial"/>
                <a:sym typeface="Arial"/>
              </a:rPr>
              <a:t>These limitations highlight the gap between text-derived product understanding and faithful visual reconstruction, and they guide the improvements we propose in the next slide.</a:t>
            </a:r>
            <a:endParaRPr sz="1900">
              <a:latin typeface="Arial"/>
              <a:ea typeface="Arial"/>
              <a:cs typeface="Arial"/>
              <a:sym typeface="Arial"/>
            </a:endParaRPr>
          </a:p>
          <a:p>
            <a:pPr marL="0" lvl="0" indent="0" algn="l" rtl="0">
              <a:spcBef>
                <a:spcPts val="1200"/>
              </a:spcBef>
              <a:spcAft>
                <a:spcPts val="0"/>
              </a:spcAft>
              <a:buNone/>
            </a:pPr>
            <a:endParaRPr sz="2000"/>
          </a:p>
        </p:txBody>
      </p:sp>
      <p:sp>
        <p:nvSpPr>
          <p:cNvPr id="293" name="Google Shape;293;p16: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ad4b18bd4c_6_0:notes"/>
          <p:cNvSpPr txBox="1">
            <a:spLocks noGrp="1"/>
          </p:cNvSpPr>
          <p:nvPr>
            <p:ph type="body" idx="1"/>
          </p:nvPr>
        </p:nvSpPr>
        <p:spPr>
          <a:xfrm>
            <a:off x="914400" y="3251200"/>
            <a:ext cx="7315200" cy="3081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g3ad4b18bd4c_6_0:notes"/>
          <p:cNvSpPr>
            <a:spLocks noGrp="1" noRot="1" noChangeAspect="1"/>
          </p:cNvSpPr>
          <p:nvPr>
            <p:ph type="sldImg" idx="2"/>
          </p:nvPr>
        </p:nvSpPr>
        <p:spPr>
          <a:xfrm>
            <a:off x="2857500" y="512763"/>
            <a:ext cx="3429000" cy="2567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17: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900">
                <a:latin typeface="Arial"/>
                <a:ea typeface="Arial"/>
                <a:cs typeface="Arial"/>
                <a:sym typeface="Arial"/>
              </a:rPr>
              <a:t>Based on the challenges we observed, we propose several directions for future enhancement.</a:t>
            </a:r>
            <a:endParaRPr sz="19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b="1">
                <a:latin typeface="Arial"/>
                <a:ea typeface="Arial"/>
                <a:cs typeface="Arial"/>
                <a:sym typeface="Arial"/>
              </a:rPr>
              <a:t>First, improving chunking.</a:t>
            </a:r>
            <a:r>
              <a:rPr lang="en-US" sz="1900">
                <a:latin typeface="Arial"/>
                <a:ea typeface="Arial"/>
                <a:cs typeface="Arial"/>
                <a:sym typeface="Arial"/>
              </a:rPr>
              <a:t> By applying a more robust chunking strategy, we can better segment long or noisy reviews into cleaner semantic units. This reduces noise, improves feature extraction accuracy, and ultimately leads to more consistent image generation.</a:t>
            </a:r>
            <a:endParaRPr sz="19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b="1">
                <a:latin typeface="Arial"/>
                <a:ea typeface="Arial"/>
                <a:cs typeface="Arial"/>
                <a:sym typeface="Arial"/>
              </a:rPr>
              <a:t>Second, fine-tuning the image generation model.</a:t>
            </a:r>
            <a:r>
              <a:rPr lang="en-US" sz="1900">
                <a:latin typeface="Arial"/>
                <a:ea typeface="Arial"/>
                <a:cs typeface="Arial"/>
                <a:sym typeface="Arial"/>
              </a:rPr>
              <a:t> Instead of using generic diffusion models, we can fine-tune on selected product-focused datasets or even on our extracted visual attributes. This should increase the structural accuracy and reduce hallucinations.</a:t>
            </a:r>
            <a:endParaRPr sz="19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b="1">
                <a:latin typeface="Arial"/>
                <a:ea typeface="Arial"/>
                <a:cs typeface="Arial"/>
                <a:sym typeface="Arial"/>
              </a:rPr>
              <a:t>Third, iteratively refining images.</a:t>
            </a:r>
            <a:r>
              <a:rPr lang="en-US" sz="1900">
                <a:latin typeface="Arial"/>
                <a:ea typeface="Arial"/>
                <a:cs typeface="Arial"/>
                <a:sym typeface="Arial"/>
              </a:rPr>
              <a:t> We can adopt a loop where the agent compares the generated image with the original product photo, extracts the differences, and feeds correction prompts back into the model. This iterative improvement can significantly enhance fidelity.</a:t>
            </a:r>
            <a:endParaRPr sz="19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b="1">
                <a:latin typeface="Arial"/>
                <a:ea typeface="Arial"/>
                <a:cs typeface="Arial"/>
                <a:sym typeface="Arial"/>
              </a:rPr>
              <a:t>Lastly, building a multi-agent workflow.</a:t>
            </a:r>
            <a:r>
              <a:rPr lang="en-US" sz="1900">
                <a:latin typeface="Arial"/>
                <a:ea typeface="Arial"/>
                <a:cs typeface="Arial"/>
                <a:sym typeface="Arial"/>
              </a:rPr>
              <a:t> Each agent can specialize in a subtask—such as attribute extraction, prompt optimization, quality evaluation, or image refinement—allowing the pipeline to become more modular, scalable, and accurate.</a:t>
            </a:r>
            <a:endParaRPr sz="19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a:latin typeface="Arial"/>
                <a:ea typeface="Arial"/>
                <a:cs typeface="Arial"/>
                <a:sym typeface="Arial"/>
              </a:rPr>
              <a:t>With these enhancements, we expect the system to move closer to reliable, high-precision text-to-image generation for real-world product applications.</a:t>
            </a:r>
            <a:endParaRPr sz="1900">
              <a:latin typeface="Arial"/>
              <a:ea typeface="Arial"/>
              <a:cs typeface="Arial"/>
              <a:sym typeface="Arial"/>
            </a:endParaRPr>
          </a:p>
          <a:p>
            <a:pPr marL="0" lvl="0" indent="0" algn="l" rtl="0">
              <a:spcBef>
                <a:spcPts val="1200"/>
              </a:spcBef>
              <a:spcAft>
                <a:spcPts val="0"/>
              </a:spcAft>
              <a:buNone/>
            </a:pPr>
            <a:endParaRPr sz="2000"/>
          </a:p>
        </p:txBody>
      </p:sp>
      <p:sp>
        <p:nvSpPr>
          <p:cNvPr id="305" name="Google Shape;305;p17: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18: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0" name="Google Shape;320;p18: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1900">
                <a:latin typeface="Arial"/>
                <a:ea typeface="Arial"/>
                <a:cs typeface="Arial"/>
                <a:sym typeface="Arial"/>
              </a:rPr>
              <a:t>This slide gives an overview of the three product categories we selected for our study: a massager, a retro-style keyboard, and a pour-over coffee set.</a:t>
            </a:r>
            <a:endParaRPr sz="1900">
              <a:latin typeface="Arial"/>
              <a:ea typeface="Arial"/>
              <a:cs typeface="Arial"/>
              <a:sym typeface="Arial"/>
            </a:endParaRPr>
          </a:p>
          <a:p>
            <a:pPr marL="0" lvl="0" indent="0" algn="l" rtl="0">
              <a:lnSpc>
                <a:spcPct val="115000"/>
              </a:lnSpc>
              <a:spcBef>
                <a:spcPts val="1200"/>
              </a:spcBef>
              <a:spcAft>
                <a:spcPts val="0"/>
              </a:spcAft>
              <a:buNone/>
            </a:pPr>
            <a:r>
              <a:rPr lang="en-US" sz="1900">
                <a:latin typeface="Arial"/>
                <a:ea typeface="Arial"/>
                <a:cs typeface="Arial"/>
                <a:sym typeface="Arial"/>
              </a:rPr>
              <a:t>One important observation is the large difference in </a:t>
            </a:r>
            <a:r>
              <a:rPr lang="en-US" sz="1900" b="1">
                <a:latin typeface="Arial"/>
                <a:ea typeface="Arial"/>
                <a:cs typeface="Arial"/>
                <a:sym typeface="Arial"/>
              </a:rPr>
              <a:t>review volume</a:t>
            </a:r>
            <a:r>
              <a:rPr lang="en-US" sz="1900">
                <a:latin typeface="Arial"/>
                <a:ea typeface="Arial"/>
                <a:cs typeface="Arial"/>
                <a:sym typeface="Arial"/>
              </a:rPr>
              <a:t> across these products. For example, the massager has far more reviews than the keyboard or the coffee set, which directly affects how we handle text preprocessing.</a:t>
            </a:r>
            <a:endParaRPr sz="24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1900">
                <a:latin typeface="Arial"/>
                <a:ea typeface="Arial"/>
                <a:cs typeface="Arial"/>
                <a:sym typeface="Arial"/>
              </a:rPr>
              <a:t>Overall, the diversity in categories and review styles provides a good foundation for testing how well our pipeline generalizes.</a:t>
            </a:r>
            <a:endParaRPr sz="1900">
              <a:latin typeface="Arial"/>
              <a:ea typeface="Arial"/>
              <a:cs typeface="Arial"/>
              <a:sym typeface="Arial"/>
            </a:endParaRPr>
          </a:p>
          <a:p>
            <a:pPr marL="0" lvl="0" indent="0" algn="l" rtl="0">
              <a:spcBef>
                <a:spcPts val="1200"/>
              </a:spcBef>
              <a:spcAft>
                <a:spcPts val="0"/>
              </a:spcAft>
              <a:buNone/>
            </a:pPr>
            <a:endParaRPr sz="2200">
              <a:latin typeface="Arial"/>
              <a:ea typeface="Arial"/>
              <a:cs typeface="Arial"/>
              <a:sym typeface="Arial"/>
            </a:endParaRPr>
          </a:p>
        </p:txBody>
      </p:sp>
      <p:sp>
        <p:nvSpPr>
          <p:cNvPr id="106" name="Google Shape;106;p3: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2:notes"/>
          <p:cNvSpPr txBox="1">
            <a:spLocks noGrp="1"/>
          </p:cNvSpPr>
          <p:nvPr>
            <p:ph type="body" idx="1"/>
          </p:nvPr>
        </p:nvSpPr>
        <p:spPr>
          <a:xfrm>
            <a:off x="914400" y="3251200"/>
            <a:ext cx="7315200" cy="3081338"/>
          </a:xfrm>
          <a:prstGeom prst="rect">
            <a:avLst/>
          </a:prstGeom>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sz="2000">
                <a:latin typeface="Arial"/>
                <a:ea typeface="Arial"/>
                <a:cs typeface="Arial"/>
                <a:sym typeface="Arial"/>
              </a:rPr>
              <a:t>Here we explain why we chose these three specific products.</a:t>
            </a:r>
            <a:endParaRPr sz="20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2000" b="1">
                <a:latin typeface="Arial"/>
                <a:ea typeface="Arial"/>
                <a:cs typeface="Arial"/>
                <a:sym typeface="Arial"/>
              </a:rPr>
              <a:t>First</a:t>
            </a:r>
            <a:r>
              <a:rPr lang="en-US" sz="2000">
                <a:latin typeface="Arial"/>
                <a:ea typeface="Arial"/>
                <a:cs typeface="Arial"/>
                <a:sym typeface="Arial"/>
              </a:rPr>
              <a:t>, they belong to </a:t>
            </a:r>
            <a:r>
              <a:rPr lang="en-US" sz="2000" b="1">
                <a:latin typeface="Arial"/>
                <a:ea typeface="Arial"/>
                <a:cs typeface="Arial"/>
                <a:sym typeface="Arial"/>
              </a:rPr>
              <a:t>distinct categories</a:t>
            </a:r>
            <a:r>
              <a:rPr lang="en-US" sz="2000">
                <a:latin typeface="Arial"/>
                <a:ea typeface="Arial"/>
                <a:cs typeface="Arial"/>
                <a:sym typeface="Arial"/>
              </a:rPr>
              <a:t>—home appliance, tech accessory, and kitchenware. This ensures our evaluation spans different shapes, materials, and semantic domains.</a:t>
            </a:r>
            <a:endParaRPr sz="20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2000" b="1">
                <a:latin typeface="Arial"/>
                <a:ea typeface="Arial"/>
                <a:cs typeface="Arial"/>
                <a:sym typeface="Arial"/>
              </a:rPr>
              <a:t>Second</a:t>
            </a:r>
            <a:r>
              <a:rPr lang="en-US" sz="2000">
                <a:latin typeface="Arial"/>
                <a:ea typeface="Arial"/>
                <a:cs typeface="Arial"/>
                <a:sym typeface="Arial"/>
              </a:rPr>
              <a:t>, all three products are </a:t>
            </a:r>
            <a:r>
              <a:rPr lang="en-US" sz="2000" b="1">
                <a:latin typeface="Arial"/>
                <a:ea typeface="Arial"/>
                <a:cs typeface="Arial"/>
                <a:sym typeface="Arial"/>
              </a:rPr>
              <a:t>visually and semantically rich</a:t>
            </a:r>
            <a:r>
              <a:rPr lang="en-US" sz="2000">
                <a:latin typeface="Arial"/>
                <a:ea typeface="Arial"/>
                <a:cs typeface="Arial"/>
                <a:sym typeface="Arial"/>
              </a:rPr>
              <a:t>. Their reviews contain plenty of descriptive information about appearance, texture, usability, and user experience, which is ideal for text-to-image generation.</a:t>
            </a:r>
            <a:endParaRPr sz="20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2000" b="1">
                <a:latin typeface="Arial"/>
                <a:ea typeface="Arial"/>
                <a:cs typeface="Arial"/>
                <a:sym typeface="Arial"/>
              </a:rPr>
              <a:t>Third</a:t>
            </a:r>
            <a:r>
              <a:rPr lang="en-US" sz="2000">
                <a:latin typeface="Arial"/>
                <a:ea typeface="Arial"/>
                <a:cs typeface="Arial"/>
                <a:sym typeface="Arial"/>
              </a:rPr>
              <a:t>, their </a:t>
            </a:r>
            <a:r>
              <a:rPr lang="en-US" sz="2000" b="1">
                <a:latin typeface="Arial"/>
                <a:ea typeface="Arial"/>
                <a:cs typeface="Arial"/>
                <a:sym typeface="Arial"/>
              </a:rPr>
              <a:t>review volumes are diverse</a:t>
            </a:r>
            <a:r>
              <a:rPr lang="en-US" sz="2000">
                <a:latin typeface="Arial"/>
                <a:ea typeface="Arial"/>
                <a:cs typeface="Arial"/>
                <a:sym typeface="Arial"/>
              </a:rPr>
              <a:t>, ranging from a few thousand to over fifty thousand. Despite the differences, the ratings are consistently high, which means we have access to detailed and mostly positive descriptions rather than noise or complaints.</a:t>
            </a:r>
            <a:endParaRPr sz="2000">
              <a:latin typeface="Arial"/>
              <a:ea typeface="Arial"/>
              <a:cs typeface="Arial"/>
              <a:sym typeface="Arial"/>
            </a:endParaRPr>
          </a:p>
          <a:p>
            <a:pPr marL="0" lvl="0" indent="0" algn="l" rtl="0">
              <a:lnSpc>
                <a:spcPct val="115000"/>
              </a:lnSpc>
              <a:spcBef>
                <a:spcPts val="1200"/>
              </a:spcBef>
              <a:spcAft>
                <a:spcPts val="0"/>
              </a:spcAft>
              <a:buClr>
                <a:schemeClr val="dk1"/>
              </a:buClr>
              <a:buSzPts val="1100"/>
              <a:buFont typeface="Arial"/>
              <a:buNone/>
            </a:pPr>
            <a:r>
              <a:rPr lang="en-US" sz="2000">
                <a:latin typeface="Arial"/>
                <a:ea typeface="Arial"/>
                <a:cs typeface="Arial"/>
                <a:sym typeface="Arial"/>
              </a:rPr>
              <a:t>These factors combined make the dataset suitable for evaluating both the robustness and limitations of our pipeline.</a:t>
            </a:r>
            <a:endParaRPr sz="2000">
              <a:latin typeface="Arial"/>
              <a:ea typeface="Arial"/>
              <a:cs typeface="Arial"/>
              <a:sym typeface="Arial"/>
            </a:endParaRPr>
          </a:p>
          <a:p>
            <a:pPr marL="0" lvl="0" indent="0" algn="l" rtl="0">
              <a:spcBef>
                <a:spcPts val="1200"/>
              </a:spcBef>
              <a:spcAft>
                <a:spcPts val="0"/>
              </a:spcAft>
              <a:buNone/>
            </a:pPr>
            <a:endParaRPr sz="2300">
              <a:latin typeface="Arial"/>
              <a:ea typeface="Arial"/>
              <a:cs typeface="Arial"/>
              <a:sym typeface="Arial"/>
            </a:endParaRPr>
          </a:p>
        </p:txBody>
      </p:sp>
      <p:sp>
        <p:nvSpPr>
          <p:cNvPr id="126" name="Google Shape;126;p2:notes"/>
          <p:cNvSpPr>
            <a:spLocks noGrp="1" noRot="1" noChangeAspect="1"/>
          </p:cNvSpPr>
          <p:nvPr>
            <p:ph type="sldImg" idx="2"/>
          </p:nvPr>
        </p:nvSpPr>
        <p:spPr>
          <a:xfrm>
            <a:off x="2857500" y="512763"/>
            <a:ext cx="3429000" cy="25669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38" name="Google Shape;138;p4:notes"/>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1.7.2013</a:t>
            </a:r>
            <a:endParaRPr/>
          </a:p>
        </p:txBody>
      </p:sp>
      <p:sp>
        <p:nvSpPr>
          <p:cNvPr id="139" name="Google Shape;139;p4:notes"/>
          <p:cNvSpPr>
            <a:spLocks noGrp="1" noRot="1" noChangeAspect="1"/>
          </p:cNvSpPr>
          <p:nvPr>
            <p:ph type="sldImg" idx="3"/>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4: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400"/>
              <a:buFont typeface="Arial"/>
              <a:buNone/>
            </a:pPr>
            <a:r>
              <a:rPr lang="en-US" sz="1300" b="1"/>
              <a:t>Model: </a:t>
            </a:r>
            <a:r>
              <a:rPr lang="en-US" sz="1300"/>
              <a:t>We use gpt‑5o because it understands long, noisy customer reviews well and can reliably extract fine‑grained visual and functional details. Fixing one model across all three products keeps the model factor constant, so differences in results mainly reflect our data and pipeline design (review volume, scraping vs hard‑coded, chunking), making comparisons cleaner.</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Massager pipeline is the only one we applied “chunking strategy”.</a:t>
            </a:r>
            <a:endParaRPr sz="1300"/>
          </a:p>
          <a:p>
            <a:pPr marL="0" lvl="0" indent="0" algn="l" rtl="0">
              <a:spcBef>
                <a:spcPts val="0"/>
              </a:spcBef>
              <a:spcAft>
                <a:spcPts val="0"/>
              </a:spcAft>
              <a:buNone/>
            </a:pPr>
            <a:r>
              <a:rPr lang="en-US" sz="1300"/>
              <a:t>Split text into chunks with overlap to preserve context.</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chunk_size = 3000 (characters)</a:t>
            </a:r>
            <a:endParaRPr sz="1300"/>
          </a:p>
          <a:p>
            <a:pPr marL="0" lvl="0" indent="0" algn="l" rtl="0">
              <a:spcBef>
                <a:spcPts val="0"/>
              </a:spcBef>
              <a:spcAft>
                <a:spcPts val="0"/>
              </a:spcAft>
              <a:buNone/>
            </a:pPr>
            <a:r>
              <a:rPr lang="en-US" sz="1300"/>
              <a:t>- to avoid a single chunk being too long for the model’s context, while also not making chunks so small that each one contains too little information</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overlap = 200 (characters)</a:t>
            </a:r>
            <a:endParaRPr sz="1300"/>
          </a:p>
          <a:p>
            <a:pPr marL="0" lvl="0" indent="0" algn="l" rtl="0">
              <a:spcBef>
                <a:spcPts val="0"/>
              </a:spcBef>
              <a:spcAft>
                <a:spcPts val="0"/>
              </a:spcAft>
              <a:buNone/>
            </a:pPr>
            <a:r>
              <a:rPr lang="en-US" sz="1300"/>
              <a:t>Neighboring chunks overlap by 200 characters so sentences are not cut off abruptly, helping the model keep local context when summarizing each chunk</a:t>
            </a:r>
            <a:endParaRPr sz="1300"/>
          </a:p>
          <a:p>
            <a:pPr marL="0" lvl="0" indent="0" algn="l" rtl="0">
              <a:spcBef>
                <a:spcPts val="0"/>
              </a:spcBef>
              <a:spcAft>
                <a:spcPts val="0"/>
              </a:spcAft>
              <a:buNone/>
            </a:pPr>
            <a:endParaRPr sz="1300"/>
          </a:p>
          <a:p>
            <a:pPr marL="0" lvl="0" indent="0" algn="l" rtl="0">
              <a:spcBef>
                <a:spcPts val="0"/>
              </a:spcBef>
              <a:spcAft>
                <a:spcPts val="0"/>
              </a:spcAft>
              <a:buNone/>
            </a:pPr>
            <a:r>
              <a:rPr lang="en-US" sz="1300"/>
              <a:t>The Massager has the most and longest real reviews, so we first do “chunk + per‑chunk summarization” and then merge into a condensed text, balancing information completeness with token and cost efficiency.</a:t>
            </a:r>
            <a:endParaRPr sz="1300"/>
          </a:p>
        </p:txBody>
      </p:sp>
      <p:sp>
        <p:nvSpPr>
          <p:cNvPr id="141" name="Google Shape;141;p4:notes"/>
          <p:cNvSpPr txBox="1">
            <a:spLocks noGrp="1"/>
          </p:cNvSpPr>
          <p:nvPr>
            <p:ph type="ftr" idx="11"/>
          </p:nvPr>
        </p:nvSpPr>
        <p:spPr>
          <a:xfrm>
            <a:off x="0" y="6502400"/>
            <a:ext cx="3962400" cy="341313"/>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2" name="Google Shape;142;p4:notes"/>
          <p:cNvSpPr txBox="1">
            <a:spLocks noGrp="1"/>
          </p:cNvSpPr>
          <p:nvPr>
            <p:ph type="sldNum" idx="12"/>
          </p:nvPr>
        </p:nvSpPr>
        <p:spPr>
          <a:xfrm>
            <a:off x="5180013" y="6502400"/>
            <a:ext cx="3962400" cy="341313"/>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5:notes"/>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0" name="Google Shape;150;p5:notes"/>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1.7.2013</a:t>
            </a:r>
            <a:endParaRPr/>
          </a:p>
        </p:txBody>
      </p:sp>
      <p:sp>
        <p:nvSpPr>
          <p:cNvPr id="151" name="Google Shape;151;p5:notes"/>
          <p:cNvSpPr>
            <a:spLocks noGrp="1" noRot="1" noChangeAspect="1"/>
          </p:cNvSpPr>
          <p:nvPr>
            <p:ph type="sldImg" idx="3"/>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p5: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3" name="Google Shape;153;p5:notes"/>
          <p:cNvSpPr txBox="1">
            <a:spLocks noGrp="1"/>
          </p:cNvSpPr>
          <p:nvPr>
            <p:ph type="ftr" idx="11"/>
          </p:nvPr>
        </p:nvSpPr>
        <p:spPr>
          <a:xfrm>
            <a:off x="0" y="6502400"/>
            <a:ext cx="3962400" cy="341313"/>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4" name="Google Shape;154;p5:notes"/>
          <p:cNvSpPr txBox="1">
            <a:spLocks noGrp="1"/>
          </p:cNvSpPr>
          <p:nvPr>
            <p:ph type="sldNum" idx="12"/>
          </p:nvPr>
        </p:nvSpPr>
        <p:spPr>
          <a:xfrm>
            <a:off x="5180013" y="6502400"/>
            <a:ext cx="3962400" cy="341313"/>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ad4b18bd4c_6_29:notes"/>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sz="1200">
              <a:solidFill>
                <a:schemeClr val="dk1"/>
              </a:solidFill>
              <a:latin typeface="Calibri"/>
              <a:ea typeface="Calibri"/>
              <a:cs typeface="Calibri"/>
              <a:sym typeface="Calibri"/>
            </a:endParaRPr>
          </a:p>
        </p:txBody>
      </p:sp>
      <p:sp>
        <p:nvSpPr>
          <p:cNvPr id="162" name="Google Shape;162;g3ad4b18bd4c_6_29:notes"/>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400"/>
              <a:buNone/>
            </a:pPr>
            <a:r>
              <a:rPr lang="en-US" sz="1200">
                <a:solidFill>
                  <a:schemeClr val="dk1"/>
                </a:solidFill>
                <a:latin typeface="Calibri"/>
                <a:ea typeface="Calibri"/>
                <a:cs typeface="Calibri"/>
                <a:sym typeface="Calibri"/>
              </a:rPr>
              <a:t>1.7.2013</a:t>
            </a:r>
            <a:endParaRPr/>
          </a:p>
        </p:txBody>
      </p:sp>
      <p:sp>
        <p:nvSpPr>
          <p:cNvPr id="163" name="Google Shape;163;g3ad4b18bd4c_6_29:notes"/>
          <p:cNvSpPr>
            <a:spLocks noGrp="1" noRot="1" noChangeAspect="1"/>
          </p:cNvSpPr>
          <p:nvPr>
            <p:ph type="sldImg" idx="3"/>
          </p:nvPr>
        </p:nvSpPr>
        <p:spPr>
          <a:xfrm>
            <a:off x="2290763" y="512763"/>
            <a:ext cx="4562400" cy="2567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g3ad4b18bd4c_6_29:notes"/>
          <p:cNvSpPr txBox="1">
            <a:spLocks noGrp="1"/>
          </p:cNvSpPr>
          <p:nvPr>
            <p:ph type="body" idx="1"/>
          </p:nvPr>
        </p:nvSpPr>
        <p:spPr>
          <a:xfrm>
            <a:off x="914400" y="3251200"/>
            <a:ext cx="7315200" cy="3081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Massager: comprehensive and detailed prompts</a:t>
            </a:r>
            <a:endParaRPr/>
          </a:p>
          <a:p>
            <a:pPr marL="0" lvl="0" indent="0" algn="l" rtl="0">
              <a:lnSpc>
                <a:spcPct val="100000"/>
              </a:lnSpc>
              <a:spcBef>
                <a:spcPts val="0"/>
              </a:spcBef>
              <a:spcAft>
                <a:spcPts val="0"/>
              </a:spcAft>
              <a:buSzPts val="1400"/>
              <a:buNone/>
            </a:pPr>
            <a:r>
              <a:rPr lang="en-US"/>
              <a:t>Keyboard: short and concise without much information</a:t>
            </a:r>
            <a:endParaRPr/>
          </a:p>
          <a:p>
            <a:pPr marL="0" lvl="0" indent="0" algn="l" rtl="0">
              <a:lnSpc>
                <a:spcPct val="100000"/>
              </a:lnSpc>
              <a:spcBef>
                <a:spcPts val="0"/>
              </a:spcBef>
              <a:spcAft>
                <a:spcPts val="0"/>
              </a:spcAft>
              <a:buSzPts val="1400"/>
              <a:buNone/>
            </a:pPr>
            <a:r>
              <a:rPr lang="en-US"/>
              <a:t>Coffee set: visual and product features are combined into one task</a:t>
            </a:r>
            <a:endParaRPr/>
          </a:p>
        </p:txBody>
      </p:sp>
      <p:sp>
        <p:nvSpPr>
          <p:cNvPr id="165" name="Google Shape;165;g3ad4b18bd4c_6_29:notes"/>
          <p:cNvSpPr txBox="1">
            <a:spLocks noGrp="1"/>
          </p:cNvSpPr>
          <p:nvPr>
            <p:ph type="ftr" idx="11"/>
          </p:nvPr>
        </p:nvSpPr>
        <p:spPr>
          <a:xfrm>
            <a:off x="0" y="6502400"/>
            <a:ext cx="3962400" cy="3414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SzPts val="1400"/>
              <a:buNone/>
            </a:pPr>
            <a:endParaRPr sz="1200">
              <a:solidFill>
                <a:schemeClr val="dk1"/>
              </a:solidFill>
              <a:latin typeface="Calibri"/>
              <a:ea typeface="Calibri"/>
              <a:cs typeface="Calibri"/>
              <a:sym typeface="Calibri"/>
            </a:endParaRPr>
          </a:p>
        </p:txBody>
      </p:sp>
      <p:sp>
        <p:nvSpPr>
          <p:cNvPr id="166" name="Google Shape;166;g3ad4b18bd4c_6_29:notes"/>
          <p:cNvSpPr txBox="1">
            <a:spLocks noGrp="1"/>
          </p:cNvSpPr>
          <p:nvPr>
            <p:ph type="sldNum" idx="12"/>
          </p:nvPr>
        </p:nvSpPr>
        <p:spPr>
          <a:xfrm>
            <a:off x="5180013" y="6502400"/>
            <a:ext cx="3962400" cy="3414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200"/>
              <a:buNone/>
            </a:pPr>
            <a:r>
              <a:rPr lang="en-US" sz="1200">
                <a:solidFill>
                  <a:schemeClr val="dk1"/>
                </a:solidFill>
                <a:latin typeface="Calibri"/>
                <a:ea typeface="Calibri"/>
                <a:cs typeface="Calibri"/>
                <a:sym typeface="Calibri"/>
              </a:rPr>
              <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6:notes"/>
          <p:cNvSpPr txBox="1">
            <a:spLocks noGrp="1"/>
          </p:cNvSpPr>
          <p:nvPr>
            <p:ph type="hdr" idx="2"/>
          </p:nvPr>
        </p:nvSpPr>
        <p:spPr>
          <a:xfrm>
            <a:off x="0" y="0"/>
            <a:ext cx="3962400" cy="342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1" name="Google Shape;181;p6:notes"/>
          <p:cNvSpPr txBox="1">
            <a:spLocks noGrp="1"/>
          </p:cNvSpPr>
          <p:nvPr>
            <p:ph type="dt" idx="10"/>
          </p:nvPr>
        </p:nvSpPr>
        <p:spPr>
          <a:xfrm>
            <a:off x="5180013" y="0"/>
            <a:ext cx="3962400" cy="342900"/>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1.7.2013</a:t>
            </a:r>
            <a:endParaRPr/>
          </a:p>
        </p:txBody>
      </p:sp>
      <p:sp>
        <p:nvSpPr>
          <p:cNvPr id="182" name="Google Shape;182;p6:notes"/>
          <p:cNvSpPr>
            <a:spLocks noGrp="1" noRot="1" noChangeAspect="1"/>
          </p:cNvSpPr>
          <p:nvPr>
            <p:ph type="sldImg" idx="3"/>
          </p:nvPr>
        </p:nvSpPr>
        <p:spPr>
          <a:xfrm>
            <a:off x="2290763" y="512763"/>
            <a:ext cx="4562475" cy="2566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6:notes"/>
          <p:cNvSpPr txBox="1">
            <a:spLocks noGrp="1"/>
          </p:cNvSpPr>
          <p:nvPr>
            <p:ph type="body" idx="1"/>
          </p:nvPr>
        </p:nvSpPr>
        <p:spPr>
          <a:xfrm>
            <a:off x="914400" y="3251200"/>
            <a:ext cx="7315200" cy="308133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6:notes"/>
          <p:cNvSpPr txBox="1">
            <a:spLocks noGrp="1"/>
          </p:cNvSpPr>
          <p:nvPr>
            <p:ph type="ftr" idx="11"/>
          </p:nvPr>
        </p:nvSpPr>
        <p:spPr>
          <a:xfrm>
            <a:off x="0" y="6502400"/>
            <a:ext cx="3962400" cy="341313"/>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85" name="Google Shape;185;p6:notes"/>
          <p:cNvSpPr txBox="1">
            <a:spLocks noGrp="1"/>
          </p:cNvSpPr>
          <p:nvPr>
            <p:ph type="sldNum" idx="12"/>
          </p:nvPr>
        </p:nvSpPr>
        <p:spPr>
          <a:xfrm>
            <a:off x="5180013" y="6502400"/>
            <a:ext cx="3962400" cy="341313"/>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r>
              <a:rPr lang="en-US" sz="1200">
                <a:solidFill>
                  <a:schemeClr val="dk1"/>
                </a:solidFill>
                <a:latin typeface="Calibri"/>
                <a:ea typeface="Calibri"/>
                <a:cs typeface="Calibri"/>
                <a:sym typeface="Calibri"/>
              </a:rPr>
              <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9"/>
        <p:cNvGrpSpPr/>
        <p:nvPr/>
      </p:nvGrpSpPr>
      <p:grpSpPr>
        <a:xfrm>
          <a:off x="0" y="0"/>
          <a:ext cx="0" cy="0"/>
          <a:chOff x="0" y="0"/>
          <a:chExt cx="0" cy="0"/>
        </a:xfrm>
      </p:grpSpPr>
      <p:sp>
        <p:nvSpPr>
          <p:cNvPr id="70" name="Google Shape;70;p2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9"/>
          <p:cNvSpPr>
            <a:spLocks noGrp="1"/>
          </p:cNvSpPr>
          <p:nvPr>
            <p:ph type="pic" idx="2"/>
          </p:nvPr>
        </p:nvSpPr>
        <p:spPr>
          <a:xfrm>
            <a:off x="1792288" y="612775"/>
            <a:ext cx="5486400" cy="4114800"/>
          </a:xfrm>
          <a:prstGeom prst="rect">
            <a:avLst/>
          </a:prstGeom>
          <a:noFill/>
          <a:ln>
            <a:noFill/>
          </a:ln>
        </p:spPr>
      </p:sp>
      <p:sp>
        <p:nvSpPr>
          <p:cNvPr id="72" name="Google Shape;72;p2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3" name="Google Shape;73;p2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6"/>
        <p:cNvGrpSpPr/>
        <p:nvPr/>
      </p:nvGrpSpPr>
      <p:grpSpPr>
        <a:xfrm>
          <a:off x="0" y="0"/>
          <a:ext cx="0" cy="0"/>
          <a:chOff x="0" y="0"/>
          <a:chExt cx="0" cy="0"/>
        </a:xfrm>
      </p:grpSpPr>
      <p:sp>
        <p:nvSpPr>
          <p:cNvPr id="77" name="Google Shape;77;p3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3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9" name="Google Shape;79;p3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3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3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2"/>
        <p:cNvGrpSpPr/>
        <p:nvPr/>
      </p:nvGrpSpPr>
      <p:grpSpPr>
        <a:xfrm>
          <a:off x="0" y="0"/>
          <a:ext cx="0" cy="0"/>
          <a:chOff x="0" y="0"/>
          <a:chExt cx="0" cy="0"/>
        </a:xfrm>
      </p:grpSpPr>
      <p:sp>
        <p:nvSpPr>
          <p:cNvPr id="83" name="Google Shape;83;p3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3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5" name="Google Shape;85;p3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3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3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21"/>
          <p:cNvSpPr txBox="1">
            <a:spLocks noGrp="1"/>
          </p:cNvSpPr>
          <p:nvPr>
            <p:ph type="title"/>
          </p:nvPr>
        </p:nvSpPr>
        <p:spPr>
          <a:xfrm>
            <a:off x="623400" y="890050"/>
            <a:ext cx="17041200" cy="1145400"/>
          </a:xfrm>
          <a:prstGeom prst="rect">
            <a:avLst/>
          </a:prstGeom>
          <a:noFill/>
          <a:ln>
            <a:noFill/>
          </a:ln>
        </p:spPr>
        <p:txBody>
          <a:bodyPr spcFirstLastPara="1" wrap="square" lIns="91425" tIns="91425" rIns="91425" bIns="91425" anchor="t" anchorCtr="0">
            <a:normAutofit/>
          </a:bodyPr>
          <a:lstStyle>
            <a:lvl1pPr lvl="0" algn="ctr">
              <a:spcBef>
                <a:spcPts val="0"/>
              </a:spcBef>
              <a:spcAft>
                <a:spcPts val="0"/>
              </a:spcAft>
              <a:buClr>
                <a:schemeClr val="dk1"/>
              </a:buClr>
              <a:buSzPts val="2800"/>
              <a:buFont typeface="Calibri"/>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21"/>
          <p:cNvSpPr txBox="1">
            <a:spLocks noGrp="1"/>
          </p:cNvSpPr>
          <p:nvPr>
            <p:ph type="body" idx="1"/>
          </p:nvPr>
        </p:nvSpPr>
        <p:spPr>
          <a:xfrm>
            <a:off x="623400" y="2304950"/>
            <a:ext cx="17041200" cy="6832800"/>
          </a:xfrm>
          <a:prstGeom prst="rect">
            <a:avLst/>
          </a:prstGeom>
          <a:noFill/>
          <a:ln>
            <a:noFill/>
          </a:ln>
        </p:spPr>
        <p:txBody>
          <a:bodyPr spcFirstLastPara="1" wrap="square" lIns="91425" tIns="91425" rIns="91425" bIns="91425" anchor="t" anchorCtr="0">
            <a:normAutofit/>
          </a:bodyPr>
          <a:lstStyle>
            <a:lvl1pPr marL="457200" lvl="0" indent="-342900" algn="l">
              <a:spcBef>
                <a:spcPts val="0"/>
              </a:spcBef>
              <a:spcAft>
                <a:spcPts val="0"/>
              </a:spcAft>
              <a:buClr>
                <a:schemeClr val="dk1"/>
              </a:buClr>
              <a:buSzPts val="1800"/>
              <a:buChar char="●"/>
              <a:defRPr/>
            </a:lvl1pPr>
            <a:lvl2pPr marL="914400" lvl="1" indent="-317500" algn="l">
              <a:spcBef>
                <a:spcPts val="0"/>
              </a:spcBef>
              <a:spcAft>
                <a:spcPts val="0"/>
              </a:spcAft>
              <a:buClr>
                <a:schemeClr val="dk1"/>
              </a:buClr>
              <a:buSzPts val="1400"/>
              <a:buChar char="○"/>
              <a:defRPr/>
            </a:lvl2pPr>
            <a:lvl3pPr marL="1371600" lvl="2" indent="-317500" algn="l">
              <a:spcBef>
                <a:spcPts val="0"/>
              </a:spcBef>
              <a:spcAft>
                <a:spcPts val="0"/>
              </a:spcAft>
              <a:buClr>
                <a:schemeClr val="dk1"/>
              </a:buClr>
              <a:buSzPts val="1400"/>
              <a:buChar char="■"/>
              <a:defRPr/>
            </a:lvl3pPr>
            <a:lvl4pPr marL="1828800" lvl="3" indent="-317500" algn="l">
              <a:spcBef>
                <a:spcPts val="0"/>
              </a:spcBef>
              <a:spcAft>
                <a:spcPts val="0"/>
              </a:spcAft>
              <a:buClr>
                <a:schemeClr val="dk1"/>
              </a:buClr>
              <a:buSzPts val="1400"/>
              <a:buChar char="●"/>
              <a:defRPr/>
            </a:lvl4pPr>
            <a:lvl5pPr marL="2286000" lvl="4" indent="-317500" algn="l">
              <a:spcBef>
                <a:spcPts val="0"/>
              </a:spcBef>
              <a:spcAft>
                <a:spcPts val="0"/>
              </a:spcAft>
              <a:buClr>
                <a:schemeClr val="dk1"/>
              </a:buClr>
              <a:buSzPts val="1400"/>
              <a:buChar char="○"/>
              <a:defRPr/>
            </a:lvl5pPr>
            <a:lvl6pPr marL="2743200" lvl="5" indent="-317500" algn="l">
              <a:spcBef>
                <a:spcPts val="0"/>
              </a:spcBef>
              <a:spcAft>
                <a:spcPts val="0"/>
              </a:spcAft>
              <a:buClr>
                <a:schemeClr val="dk1"/>
              </a:buClr>
              <a:buSzPts val="1400"/>
              <a:buChar char="■"/>
              <a:defRPr/>
            </a:lvl6pPr>
            <a:lvl7pPr marL="3200400" lvl="6" indent="-317500" algn="l">
              <a:spcBef>
                <a:spcPts val="0"/>
              </a:spcBef>
              <a:spcAft>
                <a:spcPts val="0"/>
              </a:spcAft>
              <a:buClr>
                <a:schemeClr val="dk1"/>
              </a:buClr>
              <a:buSzPts val="1400"/>
              <a:buChar char="●"/>
              <a:defRPr/>
            </a:lvl7pPr>
            <a:lvl8pPr marL="3657600" lvl="7" indent="-317500" algn="l">
              <a:spcBef>
                <a:spcPts val="0"/>
              </a:spcBef>
              <a:spcAft>
                <a:spcPts val="0"/>
              </a:spcAft>
              <a:buClr>
                <a:schemeClr val="dk1"/>
              </a:buClr>
              <a:buSzPts val="1400"/>
              <a:buChar char="○"/>
              <a:defRPr/>
            </a:lvl8pPr>
            <a:lvl9pPr marL="4114800" lvl="8" indent="-317500" algn="l">
              <a:spcBef>
                <a:spcPts val="0"/>
              </a:spcBef>
              <a:spcAft>
                <a:spcPts val="0"/>
              </a:spcAft>
              <a:buClr>
                <a:schemeClr val="dk1"/>
              </a:buClr>
              <a:buSzPts val="1400"/>
              <a:buChar char="■"/>
              <a:defRPr/>
            </a:lvl9pPr>
          </a:lstStyle>
          <a:p>
            <a:endParaRPr/>
          </a:p>
        </p:txBody>
      </p:sp>
      <p:sp>
        <p:nvSpPr>
          <p:cNvPr id="22" name="Google Shape;22;p21"/>
          <p:cNvSpPr txBox="1">
            <a:spLocks noGrp="1"/>
          </p:cNvSpPr>
          <p:nvPr>
            <p:ph type="sldNum" idx="12"/>
          </p:nvPr>
        </p:nvSpPr>
        <p:spPr>
          <a:xfrm>
            <a:off x="16944916" y="9326434"/>
            <a:ext cx="1097400" cy="787200"/>
          </a:xfrm>
          <a:prstGeom prst="rect">
            <a:avLst/>
          </a:prstGeom>
          <a:noFill/>
          <a:ln>
            <a:noFill/>
          </a:ln>
        </p:spPr>
        <p:txBody>
          <a:bodyPr spcFirstLastPara="1" wrap="square" lIns="91425" tIns="91425" rIns="91425" bIns="91425" anchor="ctr" anchorCtr="0">
            <a:normAutofit/>
          </a:bodyPr>
          <a:lstStyle>
            <a:lvl1pPr marL="0" lvl="0" indent="0" algn="r">
              <a:buClr>
                <a:srgbClr val="888888"/>
              </a:buClr>
              <a:buSzPts val="1200"/>
              <a:buFont typeface="Calibri"/>
              <a:buNone/>
              <a:defRPr sz="1200">
                <a:solidFill>
                  <a:srgbClr val="888888"/>
                </a:solidFill>
                <a:latin typeface="Calibri"/>
                <a:ea typeface="Calibri"/>
                <a:cs typeface="Calibri"/>
                <a:sym typeface="Calibri"/>
              </a:defRPr>
            </a:lvl1pPr>
            <a:lvl2pPr marL="0" lvl="1" indent="0" algn="r">
              <a:buClr>
                <a:srgbClr val="888888"/>
              </a:buClr>
              <a:buSzPts val="1200"/>
              <a:buFont typeface="Calibri"/>
              <a:buNone/>
              <a:defRPr sz="1200">
                <a:solidFill>
                  <a:srgbClr val="888888"/>
                </a:solidFill>
                <a:latin typeface="Calibri"/>
                <a:ea typeface="Calibri"/>
                <a:cs typeface="Calibri"/>
                <a:sym typeface="Calibri"/>
              </a:defRPr>
            </a:lvl2pPr>
            <a:lvl3pPr marL="0" lvl="2" indent="0" algn="r">
              <a:buClr>
                <a:srgbClr val="888888"/>
              </a:buClr>
              <a:buSzPts val="1200"/>
              <a:buFont typeface="Calibri"/>
              <a:buNone/>
              <a:defRPr sz="1200">
                <a:solidFill>
                  <a:srgbClr val="888888"/>
                </a:solidFill>
                <a:latin typeface="Calibri"/>
                <a:ea typeface="Calibri"/>
                <a:cs typeface="Calibri"/>
                <a:sym typeface="Calibri"/>
              </a:defRPr>
            </a:lvl3pPr>
            <a:lvl4pPr marL="0" lvl="3" indent="0" algn="r">
              <a:buClr>
                <a:srgbClr val="888888"/>
              </a:buClr>
              <a:buSzPts val="1200"/>
              <a:buFont typeface="Calibri"/>
              <a:buNone/>
              <a:defRPr sz="1200">
                <a:solidFill>
                  <a:srgbClr val="888888"/>
                </a:solidFill>
                <a:latin typeface="Calibri"/>
                <a:ea typeface="Calibri"/>
                <a:cs typeface="Calibri"/>
                <a:sym typeface="Calibri"/>
              </a:defRPr>
            </a:lvl4pPr>
            <a:lvl5pPr marL="0" lvl="4" indent="0" algn="r">
              <a:buClr>
                <a:srgbClr val="888888"/>
              </a:buClr>
              <a:buSzPts val="1200"/>
              <a:buFont typeface="Calibri"/>
              <a:buNone/>
              <a:defRPr sz="1200">
                <a:solidFill>
                  <a:srgbClr val="888888"/>
                </a:solidFill>
                <a:latin typeface="Calibri"/>
                <a:ea typeface="Calibri"/>
                <a:cs typeface="Calibri"/>
                <a:sym typeface="Calibri"/>
              </a:defRPr>
            </a:lvl5pPr>
            <a:lvl6pPr marL="0" lvl="5" indent="0" algn="r">
              <a:buClr>
                <a:srgbClr val="888888"/>
              </a:buClr>
              <a:buSzPts val="1200"/>
              <a:buFont typeface="Calibri"/>
              <a:buNone/>
              <a:defRPr sz="1200">
                <a:solidFill>
                  <a:srgbClr val="888888"/>
                </a:solidFill>
                <a:latin typeface="Calibri"/>
                <a:ea typeface="Calibri"/>
                <a:cs typeface="Calibri"/>
                <a:sym typeface="Calibri"/>
              </a:defRPr>
            </a:lvl6pPr>
            <a:lvl7pPr marL="0" lvl="6" indent="0" algn="r">
              <a:buClr>
                <a:srgbClr val="888888"/>
              </a:buClr>
              <a:buSzPts val="1200"/>
              <a:buFont typeface="Calibri"/>
              <a:buNone/>
              <a:defRPr sz="1200">
                <a:solidFill>
                  <a:srgbClr val="888888"/>
                </a:solidFill>
                <a:latin typeface="Calibri"/>
                <a:ea typeface="Calibri"/>
                <a:cs typeface="Calibri"/>
                <a:sym typeface="Calibri"/>
              </a:defRPr>
            </a:lvl7pPr>
            <a:lvl8pPr marL="0" lvl="7" indent="0" algn="r">
              <a:buClr>
                <a:srgbClr val="888888"/>
              </a:buClr>
              <a:buSzPts val="1200"/>
              <a:buFont typeface="Calibri"/>
              <a:buNone/>
              <a:defRPr sz="1200">
                <a:solidFill>
                  <a:srgbClr val="888888"/>
                </a:solidFill>
                <a:latin typeface="Calibri"/>
                <a:ea typeface="Calibri"/>
                <a:cs typeface="Calibri"/>
                <a:sym typeface="Calibri"/>
              </a:defRPr>
            </a:lvl8pPr>
            <a:lvl9pPr marL="0" lvl="8" indent="0" algn="r">
              <a:buClr>
                <a:srgbClr val="888888"/>
              </a:buClr>
              <a:buSzPts val="1200"/>
              <a:buFont typeface="Calibri"/>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3"/>
        <p:cNvGrpSpPr/>
        <p:nvPr/>
      </p:nvGrpSpPr>
      <p:grpSpPr>
        <a:xfrm>
          <a:off x="0" y="0"/>
          <a:ext cx="0" cy="0"/>
          <a:chOff x="0" y="0"/>
          <a:chExt cx="0" cy="0"/>
        </a:xfrm>
      </p:grpSpPr>
      <p:sp>
        <p:nvSpPr>
          <p:cNvPr id="24" name="Google Shape;24;p2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2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6" name="Google Shape;26;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2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2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2" name="Google Shape;32;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2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2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8" name="Google Shape;38;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2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4" name="Google Shape;44;p2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5" name="Google Shape;45;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2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2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1" name="Google Shape;51;p2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2" name="Google Shape;52;p2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3" name="Google Shape;53;p2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4" name="Google Shape;54;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2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2"/>
        <p:cNvGrpSpPr/>
        <p:nvPr/>
      </p:nvGrpSpPr>
      <p:grpSpPr>
        <a:xfrm>
          <a:off x="0" y="0"/>
          <a:ext cx="0" cy="0"/>
          <a:chOff x="0" y="0"/>
          <a:chExt cx="0" cy="0"/>
        </a:xfrm>
      </p:grpSpPr>
      <p:sp>
        <p:nvSpPr>
          <p:cNvPr id="63" name="Google Shape;63;p2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2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5" name="Google Shape;65;p2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6" name="Google Shape;66;p2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platform.openai.com/docs/models/gpt-image-1" TargetMode="External"/><Relationship Id="rId5" Type="http://schemas.openxmlformats.org/officeDocument/2006/relationships/hyperlink" Target="https://stablediffusionxl.com/" TargetMode="Externa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4.png"/><Relationship Id="rId4" Type="http://schemas.openxmlformats.org/officeDocument/2006/relationships/image" Target="../media/image25.png"/><Relationship Id="rId9" Type="http://schemas.openxmlformats.org/officeDocument/2006/relationships/image" Target="../media/image22.png"/></Relationships>
</file>

<file path=ppt/slides/_rels/slide15.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5.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4.png"/><Relationship Id="rId5" Type="http://schemas.openxmlformats.org/officeDocument/2006/relationships/image" Target="../media/image8.png"/><Relationship Id="rId10" Type="http://schemas.openxmlformats.org/officeDocument/2006/relationships/image" Target="../media/image6.jpg"/><Relationship Id="rId4" Type="http://schemas.openxmlformats.org/officeDocument/2006/relationships/image" Target="../media/image7.png"/><Relationship Id="rId9"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grpSp>
        <p:nvGrpSpPr>
          <p:cNvPr id="92" name="Google Shape;92;p1"/>
          <p:cNvGrpSpPr/>
          <p:nvPr/>
        </p:nvGrpSpPr>
        <p:grpSpPr>
          <a:xfrm>
            <a:off x="666713" y="2129492"/>
            <a:ext cx="9763200" cy="7861582"/>
            <a:chOff x="-50" y="190500"/>
            <a:chExt cx="13017600" cy="10482111"/>
          </a:xfrm>
        </p:grpSpPr>
        <p:sp>
          <p:nvSpPr>
            <p:cNvPr id="93" name="Google Shape;93;p1"/>
            <p:cNvSpPr txBox="1"/>
            <p:nvPr/>
          </p:nvSpPr>
          <p:spPr>
            <a:xfrm>
              <a:off x="0" y="190500"/>
              <a:ext cx="13017500" cy="37211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0500" b="0" i="0" u="none" strike="noStrike" cap="none">
                  <a:solidFill>
                    <a:srgbClr val="383838"/>
                  </a:solidFill>
                  <a:latin typeface="Tenor Sans"/>
                  <a:ea typeface="Tenor Sans"/>
                  <a:cs typeface="Tenor Sans"/>
                  <a:sym typeface="Tenor Sans"/>
                </a:rPr>
                <a:t>Final Project Presentation</a:t>
              </a:r>
              <a:endParaRPr/>
            </a:p>
          </p:txBody>
        </p:sp>
        <p:sp>
          <p:nvSpPr>
            <p:cNvPr id="94" name="Google Shape;94;p1"/>
            <p:cNvSpPr txBox="1"/>
            <p:nvPr/>
          </p:nvSpPr>
          <p:spPr>
            <a:xfrm>
              <a:off x="-50" y="5172411"/>
              <a:ext cx="13017600" cy="5500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4800" b="1" i="0" u="none" strike="noStrike" cap="none">
                  <a:solidFill>
                    <a:srgbClr val="505050"/>
                  </a:solidFill>
                </a:rPr>
                <a:t>GROUP 4</a:t>
              </a:r>
              <a:endParaRPr sz="4800" b="1" i="0" u="none" strike="noStrike" cap="none">
                <a:solidFill>
                  <a:srgbClr val="505050"/>
                </a:solidFill>
              </a:endParaRPr>
            </a:p>
            <a:p>
              <a:pPr marL="0" lvl="0" indent="0" algn="l" rtl="0">
                <a:lnSpc>
                  <a:spcPct val="140000"/>
                </a:lnSpc>
                <a:spcBef>
                  <a:spcPts val="0"/>
                </a:spcBef>
                <a:spcAft>
                  <a:spcPts val="0"/>
                </a:spcAft>
                <a:buNone/>
              </a:pPr>
              <a:endParaRPr sz="3200">
                <a:solidFill>
                  <a:srgbClr val="505050"/>
                </a:solidFill>
              </a:endParaRPr>
            </a:p>
            <a:p>
              <a:pPr marL="0" lvl="0" indent="0" algn="l" rtl="0">
                <a:lnSpc>
                  <a:spcPct val="140000"/>
                </a:lnSpc>
                <a:spcBef>
                  <a:spcPts val="0"/>
                </a:spcBef>
                <a:spcAft>
                  <a:spcPts val="0"/>
                </a:spcAft>
                <a:buNone/>
              </a:pPr>
              <a:r>
                <a:rPr lang="en-US" sz="3000">
                  <a:solidFill>
                    <a:srgbClr val="505050"/>
                  </a:solidFill>
                </a:rPr>
                <a:t>YU ZHANG</a:t>
              </a:r>
              <a:endParaRPr sz="3000">
                <a:solidFill>
                  <a:srgbClr val="505050"/>
                </a:solidFill>
              </a:endParaRPr>
            </a:p>
            <a:p>
              <a:pPr marL="0" marR="0" lvl="0" indent="0" algn="l" rtl="0">
                <a:lnSpc>
                  <a:spcPct val="140000"/>
                </a:lnSpc>
                <a:spcBef>
                  <a:spcPts val="0"/>
                </a:spcBef>
                <a:spcAft>
                  <a:spcPts val="0"/>
                </a:spcAft>
                <a:buNone/>
              </a:pPr>
              <a:r>
                <a:rPr lang="en-US" sz="3000" b="0" i="0" u="none" strike="noStrike" cap="none">
                  <a:solidFill>
                    <a:srgbClr val="505050"/>
                  </a:solidFill>
                  <a:latin typeface="Arial"/>
                  <a:ea typeface="Arial"/>
                  <a:cs typeface="Arial"/>
                  <a:sym typeface="Arial"/>
                </a:rPr>
                <a:t>YONGQI YU</a:t>
              </a:r>
              <a:endParaRPr sz="3000" b="0" i="0" u="none" strike="noStrike" cap="none">
                <a:solidFill>
                  <a:srgbClr val="505050"/>
                </a:solidFill>
                <a:latin typeface="Arial"/>
                <a:ea typeface="Arial"/>
                <a:cs typeface="Arial"/>
                <a:sym typeface="Arial"/>
              </a:endParaRPr>
            </a:p>
            <a:p>
              <a:pPr marL="0" lvl="0" indent="0" algn="l" rtl="0">
                <a:lnSpc>
                  <a:spcPct val="140000"/>
                </a:lnSpc>
                <a:spcBef>
                  <a:spcPts val="0"/>
                </a:spcBef>
                <a:spcAft>
                  <a:spcPts val="0"/>
                </a:spcAft>
                <a:buNone/>
              </a:pPr>
              <a:r>
                <a:rPr lang="en-US" sz="3000">
                  <a:solidFill>
                    <a:srgbClr val="505050"/>
                  </a:solidFill>
                </a:rPr>
                <a:t>LIBIN CHEN</a:t>
              </a:r>
              <a:endParaRPr sz="3000">
                <a:solidFill>
                  <a:srgbClr val="505050"/>
                </a:solidFill>
              </a:endParaRPr>
            </a:p>
            <a:p>
              <a:pPr marL="0" marR="0" lvl="0" indent="0" algn="l" rtl="0">
                <a:lnSpc>
                  <a:spcPct val="140000"/>
                </a:lnSpc>
                <a:spcBef>
                  <a:spcPts val="0"/>
                </a:spcBef>
                <a:spcAft>
                  <a:spcPts val="0"/>
                </a:spcAft>
                <a:buNone/>
              </a:pPr>
              <a:r>
                <a:rPr lang="en-US" sz="3000" b="0" i="0" u="none" strike="noStrike" cap="none">
                  <a:solidFill>
                    <a:srgbClr val="505050"/>
                  </a:solidFill>
                  <a:latin typeface="Arial"/>
                  <a:ea typeface="Arial"/>
                  <a:cs typeface="Arial"/>
                  <a:sym typeface="Arial"/>
                </a:rPr>
                <a:t>JOANNA CHANG</a:t>
              </a:r>
              <a:endParaRPr sz="3000"/>
            </a:p>
          </p:txBody>
        </p:sp>
      </p:grpSp>
      <p:sp>
        <p:nvSpPr>
          <p:cNvPr id="95" name="Google Shape;95;p1"/>
          <p:cNvSpPr/>
          <p:nvPr/>
        </p:nvSpPr>
        <p:spPr>
          <a:xfrm>
            <a:off x="12172950" y="0"/>
            <a:ext cx="6115050" cy="10287000"/>
          </a:xfrm>
          <a:custGeom>
            <a:avLst/>
            <a:gdLst/>
            <a:ahLst/>
            <a:cxnLst/>
            <a:rect l="l" t="t" r="r" b="b"/>
            <a:pathLst>
              <a:path w="947381" h="1593725" extrusionOk="0">
                <a:moveTo>
                  <a:pt x="0" y="0"/>
                </a:moveTo>
                <a:lnTo>
                  <a:pt x="947381" y="0"/>
                </a:lnTo>
                <a:lnTo>
                  <a:pt x="947381" y="1593725"/>
                </a:lnTo>
                <a:lnTo>
                  <a:pt x="0" y="1593725"/>
                </a:lnTo>
                <a:close/>
              </a:path>
            </a:pathLst>
          </a:custGeom>
          <a:blipFill rotWithShape="1">
            <a:blip r:embed="rId3">
              <a:alphaModFix/>
            </a:blip>
            <a:stretch>
              <a:fillRect t="-56" b="-57"/>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6" name="Google Shape;96;p1"/>
          <p:cNvSpPr/>
          <p:nvPr/>
        </p:nvSpPr>
        <p:spPr>
          <a:xfrm>
            <a:off x="8774635" y="7396104"/>
            <a:ext cx="6274865" cy="4114800"/>
          </a:xfrm>
          <a:custGeom>
            <a:avLst/>
            <a:gdLst/>
            <a:ahLst/>
            <a:cxnLst/>
            <a:rect l="l" t="t" r="r" b="b"/>
            <a:pathLst>
              <a:path w="6274865" h="4114800" extrusionOk="0">
                <a:moveTo>
                  <a:pt x="0" y="0"/>
                </a:moveTo>
                <a:lnTo>
                  <a:pt x="6274865" y="0"/>
                </a:lnTo>
                <a:lnTo>
                  <a:pt x="6274865" y="4114800"/>
                </a:lnTo>
                <a:lnTo>
                  <a:pt x="0" y="4114800"/>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Autofit/>
          </a:bodyPr>
          <a:lstStyle/>
          <a:p>
            <a:pPr marL="0" lvl="0" indent="0" algn="l" rtl="0">
              <a:spcBef>
                <a:spcPts val="0"/>
              </a:spcBef>
              <a:spcAft>
                <a:spcPts val="0"/>
              </a:spcAft>
              <a:buClr>
                <a:schemeClr val="dk1"/>
              </a:buClr>
              <a:buSzPts val="2800"/>
              <a:buFont typeface="Calibri"/>
              <a:buNone/>
            </a:pPr>
            <a:r>
              <a:rPr lang="en-US" sz="7000">
                <a:latin typeface="Tenor Sans"/>
                <a:ea typeface="Tenor Sans"/>
                <a:cs typeface="Tenor Sans"/>
                <a:sym typeface="Tenor Sans"/>
              </a:rPr>
              <a:t>Models Used</a:t>
            </a:r>
            <a:endParaRPr sz="7000">
              <a:latin typeface="Tenor Sans"/>
              <a:ea typeface="Tenor Sans"/>
              <a:cs typeface="Tenor Sans"/>
              <a:sym typeface="Tenor Sans"/>
            </a:endParaRPr>
          </a:p>
        </p:txBody>
      </p:sp>
      <p:sp>
        <p:nvSpPr>
          <p:cNvPr id="203" name="Google Shape;203;p9"/>
          <p:cNvSpPr txBox="1">
            <a:spLocks noGrp="1"/>
          </p:cNvSpPr>
          <p:nvPr>
            <p:ph type="body" idx="1"/>
          </p:nvPr>
        </p:nvSpPr>
        <p:spPr>
          <a:xfrm>
            <a:off x="2193575" y="2815075"/>
            <a:ext cx="17151600" cy="6832800"/>
          </a:xfrm>
          <a:prstGeom prst="rect">
            <a:avLst/>
          </a:prstGeom>
          <a:noFill/>
          <a:ln>
            <a:noFill/>
          </a:ln>
        </p:spPr>
        <p:txBody>
          <a:bodyPr spcFirstLastPara="1" wrap="square" lIns="182850" tIns="182850" rIns="182850" bIns="182850" anchor="t" anchorCtr="0">
            <a:noAutofit/>
          </a:bodyPr>
          <a:lstStyle/>
          <a:p>
            <a:pPr marL="0" lvl="0" indent="0" algn="l" rtl="0">
              <a:spcBef>
                <a:spcPts val="2800"/>
              </a:spcBef>
              <a:spcAft>
                <a:spcPts val="0"/>
              </a:spcAft>
              <a:buClr>
                <a:schemeClr val="dk1"/>
              </a:buClr>
              <a:buSzPts val="1100"/>
              <a:buNone/>
            </a:pPr>
            <a:r>
              <a:rPr lang="en-US" b="1">
                <a:solidFill>
                  <a:schemeClr val="dk1"/>
                </a:solidFill>
                <a:latin typeface="Arial"/>
                <a:ea typeface="Arial"/>
                <a:cs typeface="Arial"/>
                <a:sym typeface="Arial"/>
              </a:rPr>
              <a:t>OpenAI GPT-Image-1</a:t>
            </a:r>
            <a:endParaRPr b="1">
              <a:solidFill>
                <a:schemeClr val="dk1"/>
              </a:solidFill>
              <a:latin typeface="Arial"/>
              <a:ea typeface="Arial"/>
              <a:cs typeface="Arial"/>
              <a:sym typeface="Arial"/>
            </a:endParaRPr>
          </a:p>
          <a:p>
            <a:pPr marL="914400" lvl="0" indent="-698500" algn="l" rtl="0">
              <a:spcBef>
                <a:spcPts val="2400"/>
              </a:spcBef>
              <a:spcAft>
                <a:spcPts val="0"/>
              </a:spcAft>
              <a:buClr>
                <a:schemeClr val="dk1"/>
              </a:buClr>
              <a:buSzPts val="2800"/>
              <a:buChar char="●"/>
            </a:pPr>
            <a:r>
              <a:rPr lang="en-US" sz="2800">
                <a:solidFill>
                  <a:schemeClr val="dk1"/>
                </a:solidFill>
                <a:latin typeface="Arial"/>
                <a:ea typeface="Arial"/>
                <a:cs typeface="Arial"/>
                <a:sym typeface="Arial"/>
              </a:rPr>
              <a:t>Be</a:t>
            </a:r>
            <a:r>
              <a:rPr lang="en-US" sz="2800">
                <a:latin typeface="Arial"/>
                <a:ea typeface="Arial"/>
                <a:cs typeface="Arial"/>
                <a:sym typeface="Arial"/>
              </a:rPr>
              <a:t>tter</a:t>
            </a:r>
            <a:r>
              <a:rPr lang="en-US" sz="2800">
                <a:solidFill>
                  <a:schemeClr val="dk1"/>
                </a:solidFill>
                <a:latin typeface="Arial"/>
                <a:ea typeface="Arial"/>
                <a:cs typeface="Arial"/>
                <a:sym typeface="Arial"/>
              </a:rPr>
              <a:t> at following instructions</a:t>
            </a:r>
            <a:endParaRPr sz="2800">
              <a:solidFill>
                <a:schemeClr val="dk1"/>
              </a:solidFill>
              <a:latin typeface="Arial"/>
              <a:ea typeface="Arial"/>
              <a:cs typeface="Arial"/>
              <a:sym typeface="Arial"/>
            </a:endParaRPr>
          </a:p>
          <a:p>
            <a:pPr marL="914400" lvl="0" indent="-698500" algn="l" rtl="0">
              <a:spcBef>
                <a:spcPts val="0"/>
              </a:spcBef>
              <a:spcAft>
                <a:spcPts val="0"/>
              </a:spcAft>
              <a:buClr>
                <a:schemeClr val="dk1"/>
              </a:buClr>
              <a:buSzPts val="2800"/>
              <a:buChar char="●"/>
            </a:pPr>
            <a:r>
              <a:rPr lang="en-US" sz="2800">
                <a:solidFill>
                  <a:schemeClr val="dk1"/>
                </a:solidFill>
                <a:latin typeface="Arial"/>
                <a:ea typeface="Arial"/>
                <a:cs typeface="Arial"/>
                <a:sym typeface="Arial"/>
              </a:rPr>
              <a:t>Mo</a:t>
            </a:r>
            <a:r>
              <a:rPr lang="en-US" sz="2800">
                <a:latin typeface="Arial"/>
                <a:ea typeface="Arial"/>
                <a:cs typeface="Arial"/>
                <a:sym typeface="Arial"/>
              </a:rPr>
              <a:t>re</a:t>
            </a:r>
            <a:r>
              <a:rPr lang="en-US" sz="2800">
                <a:solidFill>
                  <a:schemeClr val="dk1"/>
                </a:solidFill>
                <a:latin typeface="Arial"/>
                <a:ea typeface="Arial"/>
                <a:cs typeface="Arial"/>
                <a:sym typeface="Arial"/>
              </a:rPr>
              <a:t> accurate geometry</a:t>
            </a:r>
            <a:endParaRPr sz="2800">
              <a:solidFill>
                <a:schemeClr val="dk1"/>
              </a:solidFill>
              <a:latin typeface="Arial"/>
              <a:ea typeface="Arial"/>
              <a:cs typeface="Arial"/>
              <a:sym typeface="Arial"/>
            </a:endParaRPr>
          </a:p>
          <a:p>
            <a:pPr marL="914400" lvl="0" indent="-698500" algn="l" rtl="0">
              <a:spcBef>
                <a:spcPts val="0"/>
              </a:spcBef>
              <a:spcAft>
                <a:spcPts val="0"/>
              </a:spcAft>
              <a:buClr>
                <a:schemeClr val="dk1"/>
              </a:buClr>
              <a:buSzPts val="2800"/>
              <a:buChar char="●"/>
            </a:pPr>
            <a:r>
              <a:rPr lang="en-US" sz="2800">
                <a:solidFill>
                  <a:schemeClr val="dk1"/>
                </a:solidFill>
                <a:latin typeface="Arial"/>
                <a:ea typeface="Arial"/>
                <a:cs typeface="Arial"/>
                <a:sym typeface="Arial"/>
              </a:rPr>
              <a:t>Lower hallucination</a:t>
            </a:r>
            <a:endParaRPr sz="2800">
              <a:solidFill>
                <a:schemeClr val="dk1"/>
              </a:solidFill>
              <a:latin typeface="Arial"/>
              <a:ea typeface="Arial"/>
              <a:cs typeface="Arial"/>
              <a:sym typeface="Arial"/>
            </a:endParaRPr>
          </a:p>
          <a:p>
            <a:pPr marL="914400" lvl="0" indent="-698500" algn="l" rtl="0">
              <a:spcBef>
                <a:spcPts val="0"/>
              </a:spcBef>
              <a:spcAft>
                <a:spcPts val="0"/>
              </a:spcAft>
              <a:buClr>
                <a:schemeClr val="dk1"/>
              </a:buClr>
              <a:buSzPts val="2800"/>
              <a:buChar char="●"/>
            </a:pPr>
            <a:r>
              <a:rPr lang="en-US" sz="2800">
                <a:solidFill>
                  <a:schemeClr val="dk1"/>
                </a:solidFill>
                <a:latin typeface="Arial"/>
                <a:ea typeface="Arial"/>
                <a:cs typeface="Arial"/>
                <a:sym typeface="Arial"/>
              </a:rPr>
              <a:t>Slightly simpler textures</a:t>
            </a:r>
            <a:endParaRPr sz="2800">
              <a:latin typeface="Arial"/>
              <a:ea typeface="Arial"/>
              <a:cs typeface="Arial"/>
              <a:sym typeface="Arial"/>
            </a:endParaRPr>
          </a:p>
          <a:p>
            <a:pPr marL="0" lvl="0" indent="0" algn="l" rtl="0">
              <a:spcBef>
                <a:spcPts val="0"/>
              </a:spcBef>
              <a:spcAft>
                <a:spcPts val="0"/>
              </a:spcAft>
              <a:buNone/>
            </a:pPr>
            <a:endParaRPr sz="2200">
              <a:latin typeface="Arial"/>
              <a:ea typeface="Arial"/>
              <a:cs typeface="Arial"/>
              <a:sym typeface="Arial"/>
            </a:endParaRPr>
          </a:p>
          <a:p>
            <a:pPr marL="0" lvl="0" indent="0" algn="l" rtl="0">
              <a:spcBef>
                <a:spcPts val="0"/>
              </a:spcBef>
              <a:spcAft>
                <a:spcPts val="0"/>
              </a:spcAft>
              <a:buNone/>
            </a:pPr>
            <a:r>
              <a:rPr lang="en-US" b="1">
                <a:solidFill>
                  <a:schemeClr val="dk1"/>
                </a:solidFill>
                <a:latin typeface="Arial"/>
                <a:ea typeface="Arial"/>
                <a:cs typeface="Arial"/>
                <a:sym typeface="Arial"/>
              </a:rPr>
              <a:t>Stable Diffusion XL (SDXL)</a:t>
            </a:r>
            <a:endParaRPr b="1">
              <a:solidFill>
                <a:schemeClr val="dk1"/>
              </a:solidFill>
              <a:latin typeface="Arial"/>
              <a:ea typeface="Arial"/>
              <a:cs typeface="Arial"/>
              <a:sym typeface="Arial"/>
            </a:endParaRPr>
          </a:p>
          <a:p>
            <a:pPr marL="914400" lvl="0" indent="-698500" algn="l" rtl="0">
              <a:spcBef>
                <a:spcPts val="2400"/>
              </a:spcBef>
              <a:spcAft>
                <a:spcPts val="0"/>
              </a:spcAft>
              <a:buClr>
                <a:schemeClr val="dk1"/>
              </a:buClr>
              <a:buSzPts val="2800"/>
              <a:buChar char="●"/>
            </a:pPr>
            <a:r>
              <a:rPr lang="en-US" sz="2800">
                <a:solidFill>
                  <a:schemeClr val="dk1"/>
                </a:solidFill>
                <a:latin typeface="Arial"/>
                <a:ea typeface="Arial"/>
                <a:cs typeface="Arial"/>
                <a:sym typeface="Arial"/>
              </a:rPr>
              <a:t>Be</a:t>
            </a:r>
            <a:r>
              <a:rPr lang="en-US" sz="2800">
                <a:latin typeface="Arial"/>
                <a:ea typeface="Arial"/>
                <a:cs typeface="Arial"/>
                <a:sym typeface="Arial"/>
              </a:rPr>
              <a:t>tter at</a:t>
            </a:r>
            <a:r>
              <a:rPr lang="en-US" sz="2800">
                <a:solidFill>
                  <a:schemeClr val="dk1"/>
                </a:solidFill>
                <a:latin typeface="Arial"/>
                <a:ea typeface="Arial"/>
                <a:cs typeface="Arial"/>
                <a:sym typeface="Arial"/>
              </a:rPr>
              <a:t> texture realism &amp; lighting</a:t>
            </a:r>
            <a:endParaRPr sz="2800">
              <a:solidFill>
                <a:schemeClr val="dk1"/>
              </a:solidFill>
              <a:latin typeface="Arial"/>
              <a:ea typeface="Arial"/>
              <a:cs typeface="Arial"/>
              <a:sym typeface="Arial"/>
            </a:endParaRPr>
          </a:p>
          <a:p>
            <a:pPr marL="914400" lvl="0" indent="-698500" algn="l" rtl="0">
              <a:spcBef>
                <a:spcPts val="0"/>
              </a:spcBef>
              <a:spcAft>
                <a:spcPts val="0"/>
              </a:spcAft>
              <a:buClr>
                <a:schemeClr val="dk1"/>
              </a:buClr>
              <a:buSzPts val="2800"/>
              <a:buChar char="●"/>
            </a:pPr>
            <a:r>
              <a:rPr lang="en-US" sz="2800">
                <a:solidFill>
                  <a:schemeClr val="dk1"/>
                </a:solidFill>
                <a:latin typeface="Arial"/>
                <a:ea typeface="Arial"/>
                <a:cs typeface="Arial"/>
                <a:sym typeface="Arial"/>
              </a:rPr>
              <a:t>Very aesthetic images</a:t>
            </a:r>
            <a:endParaRPr sz="2800">
              <a:solidFill>
                <a:schemeClr val="dk1"/>
              </a:solidFill>
              <a:latin typeface="Arial"/>
              <a:ea typeface="Arial"/>
              <a:cs typeface="Arial"/>
              <a:sym typeface="Arial"/>
            </a:endParaRPr>
          </a:p>
          <a:p>
            <a:pPr marL="914400" lvl="0" indent="-698500" algn="l" rtl="0">
              <a:spcBef>
                <a:spcPts val="0"/>
              </a:spcBef>
              <a:spcAft>
                <a:spcPts val="0"/>
              </a:spcAft>
              <a:buClr>
                <a:schemeClr val="dk1"/>
              </a:buClr>
              <a:buSzPts val="2800"/>
              <a:buChar char="●"/>
            </a:pPr>
            <a:r>
              <a:rPr lang="en-US" sz="2800">
                <a:solidFill>
                  <a:schemeClr val="dk1"/>
                </a:solidFill>
                <a:latin typeface="Arial"/>
                <a:ea typeface="Arial"/>
                <a:cs typeface="Arial"/>
                <a:sym typeface="Arial"/>
              </a:rPr>
              <a:t>Higher variability</a:t>
            </a:r>
            <a:endParaRPr sz="2800">
              <a:solidFill>
                <a:schemeClr val="dk1"/>
              </a:solidFill>
              <a:latin typeface="Arial"/>
              <a:ea typeface="Arial"/>
              <a:cs typeface="Arial"/>
              <a:sym typeface="Arial"/>
            </a:endParaRPr>
          </a:p>
          <a:p>
            <a:pPr marL="914400" lvl="0" indent="-698500" algn="l" rtl="0">
              <a:spcBef>
                <a:spcPts val="0"/>
              </a:spcBef>
              <a:spcAft>
                <a:spcPts val="0"/>
              </a:spcAft>
              <a:buClr>
                <a:schemeClr val="dk1"/>
              </a:buClr>
              <a:buSzPts val="2800"/>
              <a:buChar char="●"/>
            </a:pPr>
            <a:r>
              <a:rPr lang="en-US" sz="2800">
                <a:solidFill>
                  <a:schemeClr val="dk1"/>
                </a:solidFill>
                <a:latin typeface="Arial"/>
                <a:ea typeface="Arial"/>
                <a:cs typeface="Arial"/>
                <a:sym typeface="Arial"/>
              </a:rPr>
              <a:t>Occasional shape/component errors</a:t>
            </a:r>
            <a:endParaRPr sz="2800">
              <a:latin typeface="Arial"/>
              <a:ea typeface="Arial"/>
              <a:cs typeface="Arial"/>
              <a:sym typeface="Arial"/>
            </a:endParaRPr>
          </a:p>
        </p:txBody>
      </p:sp>
      <p:pic>
        <p:nvPicPr>
          <p:cNvPr id="204" name="Google Shape;204;p9"/>
          <p:cNvPicPr preferRelativeResize="0"/>
          <p:nvPr/>
        </p:nvPicPr>
        <p:blipFill rotWithShape="1">
          <a:blip r:embed="rId3">
            <a:alphaModFix/>
          </a:blip>
          <a:srcRect/>
          <a:stretch/>
        </p:blipFill>
        <p:spPr>
          <a:xfrm>
            <a:off x="9770400" y="1875625"/>
            <a:ext cx="7156800" cy="4025700"/>
          </a:xfrm>
          <a:prstGeom prst="rect">
            <a:avLst/>
          </a:prstGeom>
          <a:noFill/>
          <a:ln>
            <a:noFill/>
          </a:ln>
        </p:spPr>
      </p:pic>
      <p:pic>
        <p:nvPicPr>
          <p:cNvPr id="205" name="Google Shape;205;p9"/>
          <p:cNvPicPr preferRelativeResize="0"/>
          <p:nvPr/>
        </p:nvPicPr>
        <p:blipFill rotWithShape="1">
          <a:blip r:embed="rId4">
            <a:alphaModFix/>
          </a:blip>
          <a:srcRect/>
          <a:stretch/>
        </p:blipFill>
        <p:spPr>
          <a:xfrm>
            <a:off x="10165650" y="7098526"/>
            <a:ext cx="6366301" cy="1312850"/>
          </a:xfrm>
          <a:prstGeom prst="rect">
            <a:avLst/>
          </a:prstGeom>
          <a:noFill/>
          <a:ln>
            <a:noFill/>
          </a:ln>
        </p:spPr>
      </p:pic>
      <p:sp>
        <p:nvSpPr>
          <p:cNvPr id="206" name="Google Shape;206;p9"/>
          <p:cNvSpPr txBox="1"/>
          <p:nvPr/>
        </p:nvSpPr>
        <p:spPr>
          <a:xfrm>
            <a:off x="10165650" y="9268800"/>
            <a:ext cx="5293200" cy="1018200"/>
          </a:xfrm>
          <a:prstGeom prst="rect">
            <a:avLst/>
          </a:prstGeom>
          <a:noFill/>
          <a:ln>
            <a:noFill/>
          </a:ln>
        </p:spPr>
        <p:txBody>
          <a:bodyPr spcFirstLastPara="1" wrap="square" lIns="182850" tIns="182850" rIns="182850" bIns="182850" anchor="t" anchorCtr="0">
            <a:noAutofit/>
          </a:bodyPr>
          <a:lstStyle/>
          <a:p>
            <a:pPr marL="0" marR="0" lvl="0" indent="0" algn="l" rtl="0">
              <a:spcBef>
                <a:spcPts val="0"/>
              </a:spcBef>
              <a:spcAft>
                <a:spcPts val="0"/>
              </a:spcAft>
              <a:buNone/>
            </a:pPr>
            <a:r>
              <a:rPr lang="en-US" sz="1600">
                <a:solidFill>
                  <a:schemeClr val="dk2"/>
                </a:solidFill>
                <a:latin typeface="Calibri"/>
                <a:ea typeface="Calibri"/>
                <a:cs typeface="Calibri"/>
                <a:sym typeface="Calibri"/>
              </a:rPr>
              <a:t>Source: </a:t>
            </a:r>
            <a:endParaRPr sz="1600">
              <a:solidFill>
                <a:schemeClr val="dk2"/>
              </a:solidFill>
              <a:latin typeface="Calibri"/>
              <a:ea typeface="Calibri"/>
              <a:cs typeface="Calibri"/>
              <a:sym typeface="Calibri"/>
            </a:endParaRPr>
          </a:p>
          <a:p>
            <a:pPr marL="0" marR="0" lvl="0" indent="0" algn="l" rtl="0">
              <a:spcBef>
                <a:spcPts val="0"/>
              </a:spcBef>
              <a:spcAft>
                <a:spcPts val="0"/>
              </a:spcAft>
              <a:buNone/>
            </a:pPr>
            <a:r>
              <a:rPr lang="en-US" sz="1600" u="sng">
                <a:solidFill>
                  <a:schemeClr val="hlink"/>
                </a:solidFill>
                <a:latin typeface="Calibri"/>
                <a:ea typeface="Calibri"/>
                <a:cs typeface="Calibri"/>
                <a:sym typeface="Calibri"/>
                <a:hlinkClick r:id="rId5"/>
              </a:rPr>
              <a:t>https://stablediffusionxl.com/</a:t>
            </a:r>
            <a:endParaRPr sz="1600">
              <a:solidFill>
                <a:schemeClr val="dk2"/>
              </a:solidFill>
              <a:latin typeface="Calibri"/>
              <a:ea typeface="Calibri"/>
              <a:cs typeface="Calibri"/>
              <a:sym typeface="Calibri"/>
            </a:endParaRPr>
          </a:p>
          <a:p>
            <a:pPr marL="0" marR="0" lvl="0" indent="0" algn="l" rtl="0">
              <a:spcBef>
                <a:spcPts val="0"/>
              </a:spcBef>
              <a:spcAft>
                <a:spcPts val="0"/>
              </a:spcAft>
              <a:buNone/>
            </a:pPr>
            <a:r>
              <a:rPr lang="en-US" sz="1600" u="sng">
                <a:solidFill>
                  <a:schemeClr val="hlink"/>
                </a:solidFill>
                <a:latin typeface="Calibri"/>
                <a:ea typeface="Calibri"/>
                <a:cs typeface="Calibri"/>
                <a:sym typeface="Calibri"/>
                <a:hlinkClick r:id="rId6"/>
              </a:rPr>
              <a:t>https://platform.openai.com/docs/models/gpt-image-1</a:t>
            </a:r>
            <a:endParaRPr sz="1600">
              <a:solidFill>
                <a:schemeClr val="dk2"/>
              </a:solidFill>
              <a:latin typeface="Calibri"/>
              <a:ea typeface="Calibri"/>
              <a:cs typeface="Calibri"/>
              <a:sym typeface="Calibri"/>
            </a:endParaRPr>
          </a:p>
        </p:txBody>
      </p:sp>
      <p:sp>
        <p:nvSpPr>
          <p:cNvPr id="207" name="Google Shape;207;p9"/>
          <p:cNvSpPr/>
          <p:nvPr/>
        </p:nvSpPr>
        <p:spPr>
          <a:xfrm>
            <a:off x="-3137432" y="7200900"/>
            <a:ext cx="6274865" cy="4114800"/>
          </a:xfrm>
          <a:custGeom>
            <a:avLst/>
            <a:gdLst/>
            <a:ahLst/>
            <a:cxnLst/>
            <a:rect l="l" t="t" r="r" b="b"/>
            <a:pathLst>
              <a:path w="6274865" h="4114800" extrusionOk="0">
                <a:moveTo>
                  <a:pt x="0" y="0"/>
                </a:moveTo>
                <a:lnTo>
                  <a:pt x="6274864" y="0"/>
                </a:lnTo>
                <a:lnTo>
                  <a:pt x="6274864" y="4114800"/>
                </a:lnTo>
                <a:lnTo>
                  <a:pt x="0" y="4114800"/>
                </a:lnTo>
                <a:lnTo>
                  <a:pt x="0" y="0"/>
                </a:lnTo>
                <a:close/>
              </a:path>
            </a:pathLst>
          </a:custGeom>
          <a:blipFill rotWithShape="1">
            <a:blip r:embed="rId7">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10"/>
          <p:cNvSpPr txBox="1">
            <a:spLocks noGrp="1"/>
          </p:cNvSpPr>
          <p:nvPr>
            <p:ph type="title"/>
          </p:nvPr>
        </p:nvSpPr>
        <p:spPr>
          <a:xfrm>
            <a:off x="623400" y="874850"/>
            <a:ext cx="17041200" cy="1145400"/>
          </a:xfrm>
          <a:prstGeom prst="rect">
            <a:avLst/>
          </a:prstGeom>
          <a:noFill/>
          <a:ln>
            <a:noFill/>
          </a:ln>
        </p:spPr>
        <p:txBody>
          <a:bodyPr spcFirstLastPara="1" wrap="square" lIns="182850" tIns="182850" rIns="182850" bIns="182850" anchor="t" anchorCtr="0">
            <a:noAutofit/>
          </a:bodyPr>
          <a:lstStyle/>
          <a:p>
            <a:pPr marL="0" lvl="0" indent="0" algn="l" rtl="0">
              <a:spcBef>
                <a:spcPts val="0"/>
              </a:spcBef>
              <a:spcAft>
                <a:spcPts val="0"/>
              </a:spcAft>
              <a:buClr>
                <a:schemeClr val="dk1"/>
              </a:buClr>
              <a:buSzPts val="2800"/>
              <a:buFont typeface="Calibri"/>
              <a:buNone/>
            </a:pPr>
            <a:r>
              <a:rPr lang="en-US" sz="7000">
                <a:latin typeface="Tenor Sans"/>
                <a:ea typeface="Tenor Sans"/>
                <a:cs typeface="Tenor Sans"/>
                <a:sym typeface="Tenor Sans"/>
              </a:rPr>
              <a:t>Our Prompt Versioning Strategy</a:t>
            </a:r>
            <a:endParaRPr sz="7000">
              <a:latin typeface="Tenor Sans"/>
              <a:ea typeface="Tenor Sans"/>
              <a:cs typeface="Tenor Sans"/>
              <a:sym typeface="Tenor Sans"/>
            </a:endParaRPr>
          </a:p>
        </p:txBody>
      </p:sp>
      <p:sp>
        <p:nvSpPr>
          <p:cNvPr id="213" name="Google Shape;213;p10"/>
          <p:cNvSpPr txBox="1">
            <a:spLocks noGrp="1"/>
          </p:cNvSpPr>
          <p:nvPr>
            <p:ph type="body" idx="1"/>
          </p:nvPr>
        </p:nvSpPr>
        <p:spPr>
          <a:xfrm>
            <a:off x="624750" y="2266400"/>
            <a:ext cx="9382800" cy="7505400"/>
          </a:xfrm>
          <a:prstGeom prst="rect">
            <a:avLst/>
          </a:prstGeom>
          <a:noFill/>
          <a:ln>
            <a:noFill/>
          </a:ln>
        </p:spPr>
        <p:txBody>
          <a:bodyPr spcFirstLastPara="1" wrap="square" lIns="182850" tIns="182850" rIns="182850" bIns="182850" anchor="t" anchorCtr="0">
            <a:normAutofit fontScale="85000" lnSpcReduction="20000"/>
          </a:bodyPr>
          <a:lstStyle/>
          <a:p>
            <a:pPr marL="0" lvl="0" indent="0" algn="l" rtl="0">
              <a:lnSpc>
                <a:spcPct val="150000"/>
              </a:lnSpc>
              <a:spcBef>
                <a:spcPts val="2800"/>
              </a:spcBef>
              <a:spcAft>
                <a:spcPts val="0"/>
              </a:spcAft>
              <a:buClr>
                <a:schemeClr val="dk1"/>
              </a:buClr>
              <a:buSzPct val="78571"/>
              <a:buNone/>
            </a:pPr>
            <a:r>
              <a:rPr lang="en-US" sz="2800" b="1">
                <a:solidFill>
                  <a:schemeClr val="dk1"/>
                </a:solidFill>
                <a:latin typeface="Arial"/>
                <a:ea typeface="Arial"/>
                <a:cs typeface="Arial"/>
                <a:sym typeface="Arial"/>
              </a:rPr>
              <a:t>For each of 3 products:</a:t>
            </a:r>
            <a:br>
              <a:rPr lang="en-US" sz="2800" b="1">
                <a:latin typeface="Arial"/>
                <a:ea typeface="Arial"/>
                <a:cs typeface="Arial"/>
                <a:sym typeface="Arial"/>
              </a:rPr>
            </a:br>
            <a:r>
              <a:rPr lang="en-US" sz="2800" b="1">
                <a:solidFill>
                  <a:schemeClr val="dk1"/>
                </a:solidFill>
                <a:latin typeface="Arial"/>
                <a:ea typeface="Arial"/>
                <a:cs typeface="Arial"/>
                <a:sym typeface="Arial"/>
              </a:rPr>
              <a:t>3 prompt versions</a:t>
            </a:r>
            <a:endParaRPr sz="2800" b="1">
              <a:solidFill>
                <a:schemeClr val="dk1"/>
              </a:solidFill>
              <a:latin typeface="Arial"/>
              <a:ea typeface="Arial"/>
              <a:cs typeface="Arial"/>
              <a:sym typeface="Arial"/>
            </a:endParaRPr>
          </a:p>
          <a:p>
            <a:pPr marL="914400" lvl="0" indent="-651509" algn="l" rtl="0">
              <a:lnSpc>
                <a:spcPct val="150000"/>
              </a:lnSpc>
              <a:spcBef>
                <a:spcPts val="2400"/>
              </a:spcBef>
              <a:spcAft>
                <a:spcPts val="0"/>
              </a:spcAft>
              <a:buClr>
                <a:schemeClr val="dk1"/>
              </a:buClr>
              <a:buSzPct val="100000"/>
              <a:buChar char="●"/>
            </a:pPr>
            <a:r>
              <a:rPr lang="en-US" sz="3600" b="1">
                <a:solidFill>
                  <a:schemeClr val="dk1"/>
                </a:solidFill>
                <a:latin typeface="Arial"/>
                <a:ea typeface="Arial"/>
                <a:cs typeface="Arial"/>
                <a:sym typeface="Arial"/>
              </a:rPr>
              <a:t>Prompt 1: Natural Language Prompt</a:t>
            </a:r>
            <a:endParaRPr sz="3600" b="1">
              <a:solidFill>
                <a:schemeClr val="dk1"/>
              </a:solidFill>
              <a:latin typeface="Arial"/>
              <a:ea typeface="Arial"/>
              <a:cs typeface="Arial"/>
              <a:sym typeface="Arial"/>
            </a:endParaRPr>
          </a:p>
          <a:p>
            <a:pPr marL="914400" lvl="0" indent="-588644" algn="l" rtl="0">
              <a:lnSpc>
                <a:spcPct val="150000"/>
              </a:lnSpc>
              <a:spcBef>
                <a:spcPts val="0"/>
              </a:spcBef>
              <a:spcAft>
                <a:spcPts val="0"/>
              </a:spcAft>
              <a:buClr>
                <a:schemeClr val="dk1"/>
              </a:buClr>
              <a:buSzPct val="100000"/>
              <a:buFont typeface="Arial"/>
              <a:buChar char="-"/>
            </a:pPr>
            <a:r>
              <a:rPr lang="en-US" sz="2435">
                <a:solidFill>
                  <a:schemeClr val="dk1"/>
                </a:solidFill>
                <a:latin typeface="Arial"/>
                <a:ea typeface="Arial"/>
                <a:cs typeface="Arial"/>
                <a:sym typeface="Arial"/>
              </a:rPr>
              <a:t>Reads like a normal description, minimal structure</a:t>
            </a:r>
            <a:endParaRPr sz="2435">
              <a:solidFill>
                <a:schemeClr val="dk1"/>
              </a:solidFill>
              <a:latin typeface="Arial"/>
              <a:ea typeface="Arial"/>
              <a:cs typeface="Arial"/>
              <a:sym typeface="Arial"/>
            </a:endParaRPr>
          </a:p>
          <a:p>
            <a:pPr marL="914400" lvl="0" indent="-643412" algn="l" rtl="0">
              <a:lnSpc>
                <a:spcPct val="150000"/>
              </a:lnSpc>
              <a:spcBef>
                <a:spcPts val="0"/>
              </a:spcBef>
              <a:spcAft>
                <a:spcPts val="0"/>
              </a:spcAft>
              <a:buClr>
                <a:schemeClr val="dk1"/>
              </a:buClr>
              <a:buSzPct val="100000"/>
              <a:buChar char="●"/>
            </a:pPr>
            <a:r>
              <a:rPr lang="en-US" sz="3450" b="1">
                <a:solidFill>
                  <a:schemeClr val="dk1"/>
                </a:solidFill>
                <a:latin typeface="Arial"/>
                <a:ea typeface="Arial"/>
                <a:cs typeface="Arial"/>
                <a:sym typeface="Arial"/>
              </a:rPr>
              <a:t>Prompt 2: Condensed Attribute-Focused Prompt</a:t>
            </a:r>
            <a:endParaRPr sz="3450" b="1">
              <a:solidFill>
                <a:schemeClr val="dk1"/>
              </a:solidFill>
              <a:latin typeface="Arial"/>
              <a:ea typeface="Arial"/>
              <a:cs typeface="Arial"/>
              <a:sym typeface="Arial"/>
            </a:endParaRPr>
          </a:p>
          <a:p>
            <a:pPr marL="914400" lvl="0" indent="-588643" algn="l" rtl="0">
              <a:lnSpc>
                <a:spcPct val="150000"/>
              </a:lnSpc>
              <a:spcBef>
                <a:spcPts val="0"/>
              </a:spcBef>
              <a:spcAft>
                <a:spcPts val="0"/>
              </a:spcAft>
              <a:buClr>
                <a:schemeClr val="dk1"/>
              </a:buClr>
              <a:buSzPct val="100000"/>
              <a:buChar char="-"/>
            </a:pPr>
            <a:r>
              <a:rPr lang="en-US" sz="2435">
                <a:solidFill>
                  <a:schemeClr val="dk1"/>
                </a:solidFill>
                <a:latin typeface="Arial"/>
                <a:ea typeface="Arial"/>
                <a:cs typeface="Arial"/>
                <a:sym typeface="Arial"/>
              </a:rPr>
              <a:t>Removes storytelling language</a:t>
            </a:r>
            <a:endParaRPr sz="2435">
              <a:solidFill>
                <a:schemeClr val="dk1"/>
              </a:solidFill>
              <a:latin typeface="Arial"/>
              <a:ea typeface="Arial"/>
              <a:cs typeface="Arial"/>
              <a:sym typeface="Arial"/>
            </a:endParaRPr>
          </a:p>
          <a:p>
            <a:pPr marL="914400" lvl="0" indent="-588643" algn="l" rtl="0">
              <a:lnSpc>
                <a:spcPct val="150000"/>
              </a:lnSpc>
              <a:spcBef>
                <a:spcPts val="0"/>
              </a:spcBef>
              <a:spcAft>
                <a:spcPts val="0"/>
              </a:spcAft>
              <a:buClr>
                <a:schemeClr val="dk1"/>
              </a:buClr>
              <a:buSzPct val="100000"/>
              <a:buChar char="-"/>
            </a:pPr>
            <a:r>
              <a:rPr lang="en-US" sz="2435">
                <a:solidFill>
                  <a:schemeClr val="dk1"/>
                </a:solidFill>
                <a:latin typeface="Arial"/>
                <a:ea typeface="Arial"/>
                <a:cs typeface="Arial"/>
                <a:sym typeface="Arial"/>
              </a:rPr>
              <a:t>Focuses on essential product features</a:t>
            </a:r>
            <a:endParaRPr sz="2435">
              <a:solidFill>
                <a:schemeClr val="dk1"/>
              </a:solidFill>
              <a:latin typeface="Arial"/>
              <a:ea typeface="Arial"/>
              <a:cs typeface="Arial"/>
              <a:sym typeface="Arial"/>
            </a:endParaRPr>
          </a:p>
          <a:p>
            <a:pPr marL="914400" lvl="0" indent="-588643" algn="l" rtl="0">
              <a:lnSpc>
                <a:spcPct val="150000"/>
              </a:lnSpc>
              <a:spcBef>
                <a:spcPts val="0"/>
              </a:spcBef>
              <a:spcAft>
                <a:spcPts val="0"/>
              </a:spcAft>
              <a:buClr>
                <a:schemeClr val="dk1"/>
              </a:buClr>
              <a:buSzPct val="100000"/>
              <a:buChar char="-"/>
            </a:pPr>
            <a:r>
              <a:rPr lang="en-US" sz="2435">
                <a:solidFill>
                  <a:schemeClr val="dk1"/>
                </a:solidFill>
                <a:latin typeface="Arial"/>
                <a:ea typeface="Arial"/>
                <a:cs typeface="Arial"/>
                <a:sym typeface="Arial"/>
              </a:rPr>
              <a:t>More consistent than prompt 1</a:t>
            </a:r>
            <a:endParaRPr sz="2435">
              <a:solidFill>
                <a:schemeClr val="dk1"/>
              </a:solidFill>
              <a:latin typeface="Arial"/>
              <a:ea typeface="Arial"/>
              <a:cs typeface="Arial"/>
              <a:sym typeface="Arial"/>
            </a:endParaRPr>
          </a:p>
          <a:p>
            <a:pPr marL="914400" lvl="0" indent="-643412" algn="l" rtl="0">
              <a:lnSpc>
                <a:spcPct val="150000"/>
              </a:lnSpc>
              <a:spcBef>
                <a:spcPts val="0"/>
              </a:spcBef>
              <a:spcAft>
                <a:spcPts val="0"/>
              </a:spcAft>
              <a:buClr>
                <a:schemeClr val="dk1"/>
              </a:buClr>
              <a:buSzPct val="100000"/>
              <a:buChar char="●"/>
            </a:pPr>
            <a:r>
              <a:rPr lang="en-US" sz="3450" b="1">
                <a:solidFill>
                  <a:schemeClr val="dk1"/>
                </a:solidFill>
                <a:latin typeface="Arial"/>
                <a:ea typeface="Arial"/>
                <a:cs typeface="Arial"/>
                <a:sym typeface="Arial"/>
              </a:rPr>
              <a:t>Prompt 3: Structured Photorealistic Prompt</a:t>
            </a:r>
            <a:endParaRPr sz="3450" b="1">
              <a:solidFill>
                <a:schemeClr val="dk1"/>
              </a:solidFill>
              <a:latin typeface="Arial"/>
              <a:ea typeface="Arial"/>
              <a:cs typeface="Arial"/>
              <a:sym typeface="Arial"/>
            </a:endParaRPr>
          </a:p>
          <a:p>
            <a:pPr marL="914400" lvl="0" indent="-588643" algn="l" rtl="0">
              <a:lnSpc>
                <a:spcPct val="150000"/>
              </a:lnSpc>
              <a:spcBef>
                <a:spcPts val="0"/>
              </a:spcBef>
              <a:spcAft>
                <a:spcPts val="0"/>
              </a:spcAft>
              <a:buClr>
                <a:schemeClr val="dk1"/>
              </a:buClr>
              <a:buSzPct val="100000"/>
              <a:buChar char="-"/>
            </a:pPr>
            <a:r>
              <a:rPr lang="en-US" sz="2435">
                <a:solidFill>
                  <a:schemeClr val="dk1"/>
                </a:solidFill>
                <a:latin typeface="Arial"/>
                <a:ea typeface="Arial"/>
                <a:cs typeface="Arial"/>
                <a:sym typeface="Arial"/>
              </a:rPr>
              <a:t>Most structured and detailed</a:t>
            </a:r>
            <a:endParaRPr sz="2435">
              <a:solidFill>
                <a:schemeClr val="dk1"/>
              </a:solidFill>
              <a:latin typeface="Arial"/>
              <a:ea typeface="Arial"/>
              <a:cs typeface="Arial"/>
              <a:sym typeface="Arial"/>
            </a:endParaRPr>
          </a:p>
          <a:p>
            <a:pPr marL="914400" lvl="0" indent="-588643" algn="l" rtl="0">
              <a:lnSpc>
                <a:spcPct val="150000"/>
              </a:lnSpc>
              <a:spcBef>
                <a:spcPts val="0"/>
              </a:spcBef>
              <a:spcAft>
                <a:spcPts val="0"/>
              </a:spcAft>
              <a:buClr>
                <a:schemeClr val="dk1"/>
              </a:buClr>
              <a:buSzPct val="100000"/>
              <a:buChar char="-"/>
            </a:pPr>
            <a:r>
              <a:rPr lang="en-US" sz="2435">
                <a:solidFill>
                  <a:schemeClr val="dk1"/>
                </a:solidFill>
                <a:latin typeface="Arial"/>
                <a:ea typeface="Arial"/>
                <a:cs typeface="Arial"/>
                <a:sym typeface="Arial"/>
              </a:rPr>
              <a:t>Includes materials, geometry, textures</a:t>
            </a:r>
            <a:endParaRPr sz="2435">
              <a:solidFill>
                <a:schemeClr val="dk1"/>
              </a:solidFill>
              <a:latin typeface="Arial"/>
              <a:ea typeface="Arial"/>
              <a:cs typeface="Arial"/>
              <a:sym typeface="Arial"/>
            </a:endParaRPr>
          </a:p>
          <a:p>
            <a:pPr marL="914400" lvl="0" indent="-588643" algn="l" rtl="0">
              <a:lnSpc>
                <a:spcPct val="150000"/>
              </a:lnSpc>
              <a:spcBef>
                <a:spcPts val="0"/>
              </a:spcBef>
              <a:spcAft>
                <a:spcPts val="0"/>
              </a:spcAft>
              <a:buClr>
                <a:schemeClr val="dk1"/>
              </a:buClr>
              <a:buSzPct val="100000"/>
              <a:buChar char="-"/>
            </a:pPr>
            <a:r>
              <a:rPr lang="en-US" sz="2435">
                <a:solidFill>
                  <a:schemeClr val="dk1"/>
                </a:solidFill>
                <a:latin typeface="Arial"/>
                <a:ea typeface="Arial"/>
                <a:cs typeface="Arial"/>
                <a:sym typeface="Arial"/>
              </a:rPr>
              <a:t>Includes lighting, background, photography style</a:t>
            </a:r>
            <a:endParaRPr sz="2435">
              <a:latin typeface="Arial"/>
              <a:ea typeface="Arial"/>
              <a:cs typeface="Arial"/>
              <a:sym typeface="Arial"/>
            </a:endParaRPr>
          </a:p>
        </p:txBody>
      </p:sp>
      <p:pic>
        <p:nvPicPr>
          <p:cNvPr id="214" name="Google Shape;214;p10"/>
          <p:cNvPicPr preferRelativeResize="0"/>
          <p:nvPr/>
        </p:nvPicPr>
        <p:blipFill rotWithShape="1">
          <a:blip r:embed="rId3">
            <a:alphaModFix/>
          </a:blip>
          <a:srcRect/>
          <a:stretch/>
        </p:blipFill>
        <p:spPr>
          <a:xfrm>
            <a:off x="9076175" y="2976675"/>
            <a:ext cx="9211826" cy="4366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11"/>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Autofit/>
          </a:bodyPr>
          <a:lstStyle/>
          <a:p>
            <a:pPr marL="0" lvl="0" indent="0" algn="l" rtl="0">
              <a:lnSpc>
                <a:spcPct val="115000"/>
              </a:lnSpc>
              <a:spcBef>
                <a:spcPts val="4800"/>
              </a:spcBef>
              <a:spcAft>
                <a:spcPts val="0"/>
              </a:spcAft>
              <a:buClr>
                <a:schemeClr val="dk1"/>
              </a:buClr>
              <a:buSzPts val="2200"/>
              <a:buFont typeface="Calibri"/>
              <a:buNone/>
            </a:pPr>
            <a:r>
              <a:rPr lang="en-US" sz="6000">
                <a:latin typeface="Tenor Sans"/>
                <a:ea typeface="Tenor Sans"/>
                <a:cs typeface="Tenor Sans"/>
                <a:sym typeface="Tenor Sans"/>
              </a:rPr>
              <a:t>Product 1 (Massager)</a:t>
            </a:r>
            <a:endParaRPr sz="6000">
              <a:latin typeface="Tenor Sans"/>
              <a:ea typeface="Tenor Sans"/>
              <a:cs typeface="Tenor Sans"/>
              <a:sym typeface="Tenor Sans"/>
            </a:endParaRPr>
          </a:p>
          <a:p>
            <a:pPr marL="0" lvl="0" indent="0" algn="l" rtl="0">
              <a:spcBef>
                <a:spcPts val="1200"/>
              </a:spcBef>
              <a:spcAft>
                <a:spcPts val="0"/>
              </a:spcAft>
              <a:buClr>
                <a:schemeClr val="dk1"/>
              </a:buClr>
              <a:buSzPts val="3111"/>
              <a:buFont typeface="Calibri"/>
              <a:buNone/>
            </a:pPr>
            <a:endParaRPr sz="5000">
              <a:latin typeface="Tenor Sans"/>
              <a:ea typeface="Tenor Sans"/>
              <a:cs typeface="Tenor Sans"/>
              <a:sym typeface="Tenor Sans"/>
            </a:endParaRPr>
          </a:p>
        </p:txBody>
      </p:sp>
      <p:sp>
        <p:nvSpPr>
          <p:cNvPr id="220" name="Google Shape;220;p11"/>
          <p:cNvSpPr txBox="1">
            <a:spLocks noGrp="1"/>
          </p:cNvSpPr>
          <p:nvPr>
            <p:ph type="body" idx="1"/>
          </p:nvPr>
        </p:nvSpPr>
        <p:spPr>
          <a:xfrm>
            <a:off x="11472000" y="4788250"/>
            <a:ext cx="6816000" cy="5096400"/>
          </a:xfrm>
          <a:prstGeom prst="rect">
            <a:avLst/>
          </a:prstGeom>
          <a:noFill/>
          <a:ln>
            <a:noFill/>
          </a:ln>
        </p:spPr>
        <p:txBody>
          <a:bodyPr spcFirstLastPara="1" wrap="square" lIns="182850" tIns="182850" rIns="182850" bIns="182850" anchor="t" anchorCtr="0">
            <a:noAutofit/>
          </a:bodyPr>
          <a:lstStyle/>
          <a:p>
            <a:pPr marL="0" lvl="0" indent="0" algn="l" rtl="0">
              <a:spcBef>
                <a:spcPts val="0"/>
              </a:spcBef>
              <a:spcAft>
                <a:spcPts val="0"/>
              </a:spcAft>
              <a:buClr>
                <a:schemeClr val="dk1"/>
              </a:buClr>
              <a:buSzPts val="605"/>
              <a:buNone/>
            </a:pPr>
            <a:r>
              <a:rPr lang="en-US" sz="2310" b="1">
                <a:latin typeface="Arial"/>
                <a:ea typeface="Arial"/>
                <a:cs typeface="Arial"/>
                <a:sym typeface="Arial"/>
              </a:rPr>
              <a:t>Key Findings:</a:t>
            </a:r>
            <a:endParaRPr sz="2310" b="1">
              <a:latin typeface="Arial"/>
              <a:ea typeface="Arial"/>
              <a:cs typeface="Arial"/>
              <a:sym typeface="Arial"/>
            </a:endParaRPr>
          </a:p>
          <a:p>
            <a:pPr marL="914400" lvl="0" indent="-603884" algn="l" rtl="0">
              <a:spcBef>
                <a:spcPts val="2400"/>
              </a:spcBef>
              <a:spcAft>
                <a:spcPts val="0"/>
              </a:spcAft>
              <a:buClr>
                <a:schemeClr val="dk1"/>
              </a:buClr>
              <a:buSzPts val="1305"/>
              <a:buChar char="●"/>
            </a:pPr>
            <a:r>
              <a:rPr lang="en-US" sz="2310">
                <a:solidFill>
                  <a:schemeClr val="dk1"/>
                </a:solidFill>
                <a:latin typeface="Arial"/>
                <a:ea typeface="Arial"/>
                <a:cs typeface="Arial"/>
                <a:sym typeface="Arial"/>
              </a:rPr>
              <a:t>OpenAI generated images closely match the real massager’s shape and color.</a:t>
            </a:r>
            <a:endParaRPr sz="2310">
              <a:solidFill>
                <a:schemeClr val="dk1"/>
              </a:solidFill>
              <a:latin typeface="Arial"/>
              <a:ea typeface="Arial"/>
              <a:cs typeface="Arial"/>
              <a:sym typeface="Arial"/>
            </a:endParaRPr>
          </a:p>
          <a:p>
            <a:pPr marL="914400" lvl="0" indent="-603884" algn="l" rtl="0">
              <a:spcBef>
                <a:spcPts val="0"/>
              </a:spcBef>
              <a:spcAft>
                <a:spcPts val="0"/>
              </a:spcAft>
              <a:buClr>
                <a:schemeClr val="dk1"/>
              </a:buClr>
              <a:buSzPts val="1305"/>
              <a:buChar char="●"/>
            </a:pPr>
            <a:r>
              <a:rPr lang="en-US" sz="2310">
                <a:solidFill>
                  <a:schemeClr val="dk1"/>
                </a:solidFill>
                <a:latin typeface="Arial"/>
                <a:ea typeface="Arial"/>
                <a:cs typeface="Arial"/>
                <a:sym typeface="Arial"/>
              </a:rPr>
              <a:t>The pillow-like outline and four glowing massage nodes are accurately captured.</a:t>
            </a:r>
            <a:endParaRPr sz="2310">
              <a:solidFill>
                <a:schemeClr val="dk1"/>
              </a:solidFill>
              <a:latin typeface="Arial"/>
              <a:ea typeface="Arial"/>
              <a:cs typeface="Arial"/>
              <a:sym typeface="Arial"/>
            </a:endParaRPr>
          </a:p>
          <a:p>
            <a:pPr marL="914400" lvl="0" indent="-603884" algn="l" rtl="0">
              <a:spcBef>
                <a:spcPts val="0"/>
              </a:spcBef>
              <a:spcAft>
                <a:spcPts val="0"/>
              </a:spcAft>
              <a:buClr>
                <a:schemeClr val="dk1"/>
              </a:buClr>
              <a:buSzPts val="1305"/>
              <a:buChar char="●"/>
            </a:pPr>
            <a:r>
              <a:rPr lang="en-US" sz="2310">
                <a:solidFill>
                  <a:schemeClr val="dk1"/>
                </a:solidFill>
                <a:latin typeface="Arial"/>
                <a:ea typeface="Arial"/>
                <a:cs typeface="Arial"/>
                <a:sym typeface="Arial"/>
              </a:rPr>
              <a:t>Button placement is generally correct, though design differs slightly.</a:t>
            </a:r>
            <a:endParaRPr sz="2310">
              <a:solidFill>
                <a:schemeClr val="dk1"/>
              </a:solidFill>
              <a:latin typeface="Arial"/>
              <a:ea typeface="Arial"/>
              <a:cs typeface="Arial"/>
              <a:sym typeface="Arial"/>
            </a:endParaRPr>
          </a:p>
          <a:p>
            <a:pPr marL="914400" lvl="0" indent="-603884" algn="l" rtl="0">
              <a:spcBef>
                <a:spcPts val="0"/>
              </a:spcBef>
              <a:spcAft>
                <a:spcPts val="0"/>
              </a:spcAft>
              <a:buClr>
                <a:schemeClr val="dk1"/>
              </a:buClr>
              <a:buSzPts val="1305"/>
              <a:buChar char="●"/>
            </a:pPr>
            <a:r>
              <a:rPr lang="en-US" sz="2310">
                <a:solidFill>
                  <a:schemeClr val="dk1"/>
                </a:solidFill>
                <a:latin typeface="Arial"/>
                <a:ea typeface="Arial"/>
                <a:cs typeface="Arial"/>
                <a:sym typeface="Arial"/>
              </a:rPr>
              <a:t>Models did not reproduce the blue rotation arrows seen in the real product.</a:t>
            </a:r>
            <a:endParaRPr sz="2310">
              <a:solidFill>
                <a:schemeClr val="dk1"/>
              </a:solidFill>
              <a:latin typeface="Arial"/>
              <a:ea typeface="Arial"/>
              <a:cs typeface="Arial"/>
              <a:sym typeface="Arial"/>
            </a:endParaRPr>
          </a:p>
          <a:p>
            <a:pPr marL="914400" lvl="0" indent="-603884" algn="l" rtl="0">
              <a:spcBef>
                <a:spcPts val="0"/>
              </a:spcBef>
              <a:spcAft>
                <a:spcPts val="0"/>
              </a:spcAft>
              <a:buClr>
                <a:schemeClr val="dk1"/>
              </a:buClr>
              <a:buSzPts val="1305"/>
              <a:buChar char="●"/>
            </a:pPr>
            <a:r>
              <a:rPr lang="en-US" sz="2310">
                <a:solidFill>
                  <a:schemeClr val="dk1"/>
                </a:solidFill>
                <a:latin typeface="Arial"/>
                <a:ea typeface="Arial"/>
                <a:cs typeface="Arial"/>
                <a:sym typeface="Arial"/>
              </a:rPr>
              <a:t>SDXL outputs show higher realism but lower accuracy, often drifting into neck pillows.</a:t>
            </a:r>
            <a:endParaRPr sz="2310">
              <a:latin typeface="Arial"/>
              <a:ea typeface="Arial"/>
              <a:cs typeface="Arial"/>
              <a:sym typeface="Arial"/>
            </a:endParaRPr>
          </a:p>
        </p:txBody>
      </p:sp>
      <p:pic>
        <p:nvPicPr>
          <p:cNvPr id="221" name="Google Shape;221;p11" title="product1_massager_openai_v1.png"/>
          <p:cNvPicPr preferRelativeResize="0"/>
          <p:nvPr/>
        </p:nvPicPr>
        <p:blipFill rotWithShape="1">
          <a:blip r:embed="rId3">
            <a:alphaModFix/>
          </a:blip>
          <a:srcRect/>
          <a:stretch/>
        </p:blipFill>
        <p:spPr>
          <a:xfrm>
            <a:off x="623401" y="2827251"/>
            <a:ext cx="2853402" cy="2853402"/>
          </a:xfrm>
          <a:prstGeom prst="rect">
            <a:avLst/>
          </a:prstGeom>
          <a:noFill/>
          <a:ln>
            <a:noFill/>
          </a:ln>
        </p:spPr>
      </p:pic>
      <p:pic>
        <p:nvPicPr>
          <p:cNvPr id="222" name="Google Shape;222;p11"/>
          <p:cNvPicPr preferRelativeResize="0"/>
          <p:nvPr/>
        </p:nvPicPr>
        <p:blipFill rotWithShape="1">
          <a:blip r:embed="rId4">
            <a:alphaModFix/>
          </a:blip>
          <a:srcRect/>
          <a:stretch/>
        </p:blipFill>
        <p:spPr>
          <a:xfrm>
            <a:off x="4165615" y="2851301"/>
            <a:ext cx="2853402" cy="2853402"/>
          </a:xfrm>
          <a:prstGeom prst="rect">
            <a:avLst/>
          </a:prstGeom>
          <a:noFill/>
          <a:ln>
            <a:noFill/>
          </a:ln>
        </p:spPr>
      </p:pic>
      <p:pic>
        <p:nvPicPr>
          <p:cNvPr id="223" name="Google Shape;223;p11"/>
          <p:cNvPicPr preferRelativeResize="0"/>
          <p:nvPr/>
        </p:nvPicPr>
        <p:blipFill rotWithShape="1">
          <a:blip r:embed="rId5">
            <a:alphaModFix/>
          </a:blip>
          <a:srcRect/>
          <a:stretch/>
        </p:blipFill>
        <p:spPr>
          <a:xfrm>
            <a:off x="7707780" y="2879802"/>
            <a:ext cx="2796340" cy="2796396"/>
          </a:xfrm>
          <a:prstGeom prst="rect">
            <a:avLst/>
          </a:prstGeom>
          <a:noFill/>
          <a:ln>
            <a:noFill/>
          </a:ln>
        </p:spPr>
      </p:pic>
      <p:pic>
        <p:nvPicPr>
          <p:cNvPr id="224" name="Google Shape;224;p11"/>
          <p:cNvPicPr preferRelativeResize="0"/>
          <p:nvPr/>
        </p:nvPicPr>
        <p:blipFill rotWithShape="1">
          <a:blip r:embed="rId6">
            <a:alphaModFix/>
          </a:blip>
          <a:srcRect r="25211" b="25211"/>
          <a:stretch/>
        </p:blipFill>
        <p:spPr>
          <a:xfrm>
            <a:off x="623378" y="6807356"/>
            <a:ext cx="2796340" cy="2796340"/>
          </a:xfrm>
          <a:prstGeom prst="rect">
            <a:avLst/>
          </a:prstGeom>
          <a:noFill/>
          <a:ln>
            <a:noFill/>
          </a:ln>
        </p:spPr>
      </p:pic>
      <p:pic>
        <p:nvPicPr>
          <p:cNvPr id="225" name="Google Shape;225;p11"/>
          <p:cNvPicPr preferRelativeResize="0"/>
          <p:nvPr/>
        </p:nvPicPr>
        <p:blipFill rotWithShape="1">
          <a:blip r:embed="rId7">
            <a:alphaModFix/>
          </a:blip>
          <a:srcRect/>
          <a:stretch/>
        </p:blipFill>
        <p:spPr>
          <a:xfrm>
            <a:off x="4165594" y="6807356"/>
            <a:ext cx="2796340" cy="2796340"/>
          </a:xfrm>
          <a:prstGeom prst="rect">
            <a:avLst/>
          </a:prstGeom>
          <a:noFill/>
          <a:ln>
            <a:noFill/>
          </a:ln>
        </p:spPr>
      </p:pic>
      <p:pic>
        <p:nvPicPr>
          <p:cNvPr id="226" name="Google Shape;226;p11"/>
          <p:cNvPicPr preferRelativeResize="0"/>
          <p:nvPr/>
        </p:nvPicPr>
        <p:blipFill rotWithShape="1">
          <a:blip r:embed="rId8">
            <a:alphaModFix/>
          </a:blip>
          <a:srcRect/>
          <a:stretch/>
        </p:blipFill>
        <p:spPr>
          <a:xfrm>
            <a:off x="7707808" y="6807356"/>
            <a:ext cx="2796340" cy="2796340"/>
          </a:xfrm>
          <a:prstGeom prst="rect">
            <a:avLst/>
          </a:prstGeom>
          <a:noFill/>
          <a:ln>
            <a:noFill/>
          </a:ln>
        </p:spPr>
      </p:pic>
      <p:sp>
        <p:nvSpPr>
          <p:cNvPr id="227" name="Google Shape;227;p11"/>
          <p:cNvSpPr txBox="1"/>
          <p:nvPr/>
        </p:nvSpPr>
        <p:spPr>
          <a:xfrm>
            <a:off x="623400" y="1930250"/>
            <a:ext cx="2435400" cy="897000"/>
          </a:xfrm>
          <a:prstGeom prst="rect">
            <a:avLst/>
          </a:prstGeom>
          <a:noFill/>
          <a:ln>
            <a:noFill/>
          </a:ln>
        </p:spPr>
        <p:txBody>
          <a:bodyPr spcFirstLastPara="1" wrap="square" lIns="182850" tIns="182850" rIns="182850" bIns="182850" anchor="t" anchorCtr="0">
            <a:noAutofit/>
          </a:bodyPr>
          <a:lstStyle/>
          <a:p>
            <a:pPr marL="0" marR="0" lvl="0" indent="0" algn="l" rtl="0">
              <a:spcBef>
                <a:spcPts val="0"/>
              </a:spcBef>
              <a:spcAft>
                <a:spcPts val="0"/>
              </a:spcAft>
              <a:buNone/>
            </a:pPr>
            <a:r>
              <a:rPr lang="en-US" sz="3600">
                <a:solidFill>
                  <a:schemeClr val="dk2"/>
                </a:solidFill>
                <a:latin typeface="Calibri"/>
                <a:ea typeface="Calibri"/>
                <a:cs typeface="Calibri"/>
                <a:sym typeface="Calibri"/>
              </a:rPr>
              <a:t>OpenAI</a:t>
            </a:r>
            <a:endParaRPr sz="3600">
              <a:solidFill>
                <a:schemeClr val="dk2"/>
              </a:solidFill>
              <a:latin typeface="Calibri"/>
              <a:ea typeface="Calibri"/>
              <a:cs typeface="Calibri"/>
              <a:sym typeface="Calibri"/>
            </a:endParaRPr>
          </a:p>
        </p:txBody>
      </p:sp>
      <p:sp>
        <p:nvSpPr>
          <p:cNvPr id="228" name="Google Shape;228;p11"/>
          <p:cNvSpPr txBox="1"/>
          <p:nvPr/>
        </p:nvSpPr>
        <p:spPr>
          <a:xfrm>
            <a:off x="623400" y="5795500"/>
            <a:ext cx="2435400" cy="897000"/>
          </a:xfrm>
          <a:prstGeom prst="rect">
            <a:avLst/>
          </a:prstGeom>
          <a:noFill/>
          <a:ln>
            <a:noFill/>
          </a:ln>
        </p:spPr>
        <p:txBody>
          <a:bodyPr spcFirstLastPara="1" wrap="square" lIns="182850" tIns="182850" rIns="182850" bIns="182850" anchor="t" anchorCtr="0">
            <a:noAutofit/>
          </a:bodyPr>
          <a:lstStyle/>
          <a:p>
            <a:pPr marL="0" marR="0" lvl="0" indent="0" algn="l" rtl="0">
              <a:spcBef>
                <a:spcPts val="0"/>
              </a:spcBef>
              <a:spcAft>
                <a:spcPts val="0"/>
              </a:spcAft>
              <a:buNone/>
            </a:pPr>
            <a:r>
              <a:rPr lang="en-US" sz="3600">
                <a:solidFill>
                  <a:schemeClr val="dk2"/>
                </a:solidFill>
                <a:latin typeface="Calibri"/>
                <a:ea typeface="Calibri"/>
                <a:cs typeface="Calibri"/>
                <a:sym typeface="Calibri"/>
              </a:rPr>
              <a:t>SDXL</a:t>
            </a:r>
            <a:endParaRPr sz="3600">
              <a:solidFill>
                <a:schemeClr val="dk2"/>
              </a:solidFill>
              <a:latin typeface="Calibri"/>
              <a:ea typeface="Calibri"/>
              <a:cs typeface="Calibri"/>
              <a:sym typeface="Calibri"/>
            </a:endParaRPr>
          </a:p>
        </p:txBody>
      </p:sp>
      <p:pic>
        <p:nvPicPr>
          <p:cNvPr id="229" name="Google Shape;229;p11"/>
          <p:cNvPicPr preferRelativeResize="0"/>
          <p:nvPr/>
        </p:nvPicPr>
        <p:blipFill rotWithShape="1">
          <a:blip r:embed="rId9">
            <a:alphaModFix/>
          </a:blip>
          <a:srcRect/>
          <a:stretch/>
        </p:blipFill>
        <p:spPr>
          <a:xfrm>
            <a:off x="11623801" y="288377"/>
            <a:ext cx="5227846" cy="4180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2"/>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Autofit/>
          </a:bodyPr>
          <a:lstStyle/>
          <a:p>
            <a:pPr marL="0" lvl="0" indent="0" algn="l" rtl="0">
              <a:lnSpc>
                <a:spcPct val="115000"/>
              </a:lnSpc>
              <a:spcBef>
                <a:spcPts val="4800"/>
              </a:spcBef>
              <a:spcAft>
                <a:spcPts val="0"/>
              </a:spcAft>
              <a:buClr>
                <a:schemeClr val="dk1"/>
              </a:buClr>
              <a:buSzPts val="2200"/>
              <a:buFont typeface="Calibri"/>
              <a:buNone/>
            </a:pPr>
            <a:r>
              <a:rPr lang="en-US" sz="6000">
                <a:latin typeface="Tenor Sans"/>
                <a:ea typeface="Tenor Sans"/>
                <a:cs typeface="Tenor Sans"/>
                <a:sym typeface="Tenor Sans"/>
              </a:rPr>
              <a:t>Product 2 (Keyboard)</a:t>
            </a:r>
            <a:endParaRPr sz="6000">
              <a:latin typeface="Tenor Sans"/>
              <a:ea typeface="Tenor Sans"/>
              <a:cs typeface="Tenor Sans"/>
              <a:sym typeface="Tenor Sans"/>
            </a:endParaRPr>
          </a:p>
          <a:p>
            <a:pPr marL="0" lvl="0" indent="0" algn="l" rtl="0">
              <a:spcBef>
                <a:spcPts val="1200"/>
              </a:spcBef>
              <a:spcAft>
                <a:spcPts val="0"/>
              </a:spcAft>
              <a:buClr>
                <a:schemeClr val="dk1"/>
              </a:buClr>
              <a:buSzPts val="3111"/>
              <a:buFont typeface="Calibri"/>
              <a:buNone/>
            </a:pPr>
            <a:endParaRPr sz="5000">
              <a:latin typeface="Tenor Sans"/>
              <a:ea typeface="Tenor Sans"/>
              <a:cs typeface="Tenor Sans"/>
              <a:sym typeface="Tenor Sans"/>
            </a:endParaRPr>
          </a:p>
        </p:txBody>
      </p:sp>
      <p:sp>
        <p:nvSpPr>
          <p:cNvPr id="235" name="Google Shape;235;p12"/>
          <p:cNvSpPr txBox="1">
            <a:spLocks noGrp="1"/>
          </p:cNvSpPr>
          <p:nvPr>
            <p:ph type="body" idx="1"/>
          </p:nvPr>
        </p:nvSpPr>
        <p:spPr>
          <a:xfrm>
            <a:off x="953450" y="2163900"/>
            <a:ext cx="9637200" cy="4187400"/>
          </a:xfrm>
          <a:prstGeom prst="rect">
            <a:avLst/>
          </a:prstGeom>
          <a:noFill/>
          <a:ln>
            <a:noFill/>
          </a:ln>
        </p:spPr>
        <p:txBody>
          <a:bodyPr spcFirstLastPara="1" wrap="square" lIns="182850" tIns="182850" rIns="182850" bIns="182850" anchor="t" anchorCtr="0">
            <a:noAutofit/>
          </a:bodyPr>
          <a:lstStyle/>
          <a:p>
            <a:pPr marL="0" lvl="0" indent="0" algn="l" rtl="0">
              <a:spcBef>
                <a:spcPts val="0"/>
              </a:spcBef>
              <a:spcAft>
                <a:spcPts val="0"/>
              </a:spcAft>
              <a:buClr>
                <a:schemeClr val="dk1"/>
              </a:buClr>
              <a:buSzPts val="1800"/>
              <a:buNone/>
            </a:pPr>
            <a:r>
              <a:rPr lang="en-US" sz="2500" b="1">
                <a:latin typeface="Arial"/>
                <a:ea typeface="Arial"/>
                <a:cs typeface="Arial"/>
                <a:sym typeface="Arial"/>
              </a:rPr>
              <a:t>Prompts</a:t>
            </a:r>
            <a:endParaRPr sz="2500" b="1">
              <a:latin typeface="Arial"/>
              <a:ea typeface="Arial"/>
              <a:cs typeface="Arial"/>
              <a:sym typeface="Arial"/>
            </a:endParaRPr>
          </a:p>
          <a:p>
            <a:pPr marL="0" lvl="0" indent="0" algn="l" rtl="0">
              <a:spcBef>
                <a:spcPts val="2400"/>
              </a:spcBef>
              <a:spcAft>
                <a:spcPts val="0"/>
              </a:spcAft>
              <a:buClr>
                <a:schemeClr val="dk1"/>
              </a:buClr>
              <a:buSzPts val="1800"/>
              <a:buNone/>
            </a:pPr>
            <a:r>
              <a:rPr lang="en-US" sz="2500">
                <a:solidFill>
                  <a:schemeClr val="dk1"/>
                </a:solidFill>
                <a:latin typeface="Arial"/>
                <a:ea typeface="Arial"/>
                <a:cs typeface="Arial"/>
                <a:sym typeface="Arial"/>
              </a:rPr>
              <a:t>Initial prompt (v1):</a:t>
            </a:r>
            <a:endParaRPr sz="2500">
              <a:solidFill>
                <a:schemeClr val="dk1"/>
              </a:solidFill>
              <a:latin typeface="Arial"/>
              <a:ea typeface="Arial"/>
              <a:cs typeface="Arial"/>
              <a:sym typeface="Arial"/>
            </a:endParaRPr>
          </a:p>
          <a:p>
            <a:pPr marL="0" lvl="0" indent="0" algn="l" rtl="0">
              <a:spcBef>
                <a:spcPts val="2400"/>
              </a:spcBef>
              <a:spcAft>
                <a:spcPts val="0"/>
              </a:spcAft>
              <a:buClr>
                <a:schemeClr val="dk1"/>
              </a:buClr>
              <a:buSzPts val="1800"/>
              <a:buNone/>
            </a:pPr>
            <a:r>
              <a:rPr lang="en-US" sz="2500" i="1">
                <a:solidFill>
                  <a:schemeClr val="dk1"/>
                </a:solidFill>
                <a:latin typeface="Arial"/>
                <a:ea typeface="Arial"/>
                <a:cs typeface="Arial"/>
                <a:sym typeface="Arial"/>
              </a:rPr>
              <a:t>Create a image of a retro-style </a:t>
            </a:r>
            <a:r>
              <a:rPr lang="en-US" sz="2500" b="1" i="1">
                <a:solidFill>
                  <a:schemeClr val="dk1"/>
                </a:solidFill>
                <a:latin typeface="Arial"/>
                <a:ea typeface="Arial"/>
                <a:cs typeface="Arial"/>
                <a:sym typeface="Arial"/>
              </a:rPr>
              <a:t>audio device</a:t>
            </a:r>
            <a:r>
              <a:rPr lang="en-US" sz="2500" i="1">
                <a:solidFill>
                  <a:schemeClr val="dk1"/>
                </a:solidFill>
                <a:latin typeface="Arial"/>
                <a:ea typeface="Arial"/>
                <a:cs typeface="Arial"/>
                <a:sym typeface="Arial"/>
              </a:rPr>
              <a:t> with a boxy shape made of thick plastic. The device has a creamy grey body adorned with bold red accents. It features large 'Super Buttons' on the front, a prominent central volume knob, and a soft glowing power LED indicator. The overall design exudes a nostalgic aesthetic reminiscent of classic electronics, highlighting concave keys and a user-friendly layout.</a:t>
            </a:r>
            <a:endParaRPr sz="2500" i="1">
              <a:solidFill>
                <a:schemeClr val="dk1"/>
              </a:solidFill>
              <a:latin typeface="Arial"/>
              <a:ea typeface="Arial"/>
              <a:cs typeface="Arial"/>
              <a:sym typeface="Arial"/>
            </a:endParaRPr>
          </a:p>
          <a:p>
            <a:pPr marL="0" lvl="0" indent="0" algn="l" rtl="0">
              <a:spcBef>
                <a:spcPts val="2400"/>
              </a:spcBef>
              <a:spcAft>
                <a:spcPts val="0"/>
              </a:spcAft>
              <a:buClr>
                <a:schemeClr val="dk1"/>
              </a:buClr>
              <a:buSzPts val="1100"/>
              <a:buNone/>
            </a:pPr>
            <a:endParaRPr sz="2500">
              <a:solidFill>
                <a:schemeClr val="dk1"/>
              </a:solidFill>
              <a:latin typeface="Arial"/>
              <a:ea typeface="Arial"/>
              <a:cs typeface="Arial"/>
              <a:sym typeface="Arial"/>
            </a:endParaRPr>
          </a:p>
          <a:p>
            <a:pPr marL="0" lvl="0" indent="0" algn="l" rtl="0">
              <a:spcBef>
                <a:spcPts val="2400"/>
              </a:spcBef>
              <a:spcAft>
                <a:spcPts val="0"/>
              </a:spcAft>
              <a:buClr>
                <a:schemeClr val="dk1"/>
              </a:buClr>
              <a:buSzPts val="1800"/>
              <a:buNone/>
            </a:pPr>
            <a:r>
              <a:rPr lang="en-US" sz="2500">
                <a:solidFill>
                  <a:schemeClr val="dk1"/>
                </a:solidFill>
                <a:latin typeface="Arial"/>
                <a:ea typeface="Arial"/>
                <a:cs typeface="Arial"/>
                <a:sym typeface="Arial"/>
              </a:rPr>
              <a:t> </a:t>
            </a:r>
            <a:br>
              <a:rPr lang="en-US" sz="2500">
                <a:solidFill>
                  <a:schemeClr val="dk1"/>
                </a:solidFill>
                <a:latin typeface="Arial"/>
                <a:ea typeface="Arial"/>
                <a:cs typeface="Arial"/>
                <a:sym typeface="Arial"/>
              </a:rPr>
            </a:br>
            <a:br>
              <a:rPr lang="en-US" sz="2500">
                <a:solidFill>
                  <a:schemeClr val="dk1"/>
                </a:solidFill>
                <a:latin typeface="Arial"/>
                <a:ea typeface="Arial"/>
                <a:cs typeface="Arial"/>
                <a:sym typeface="Arial"/>
              </a:rPr>
            </a:br>
            <a:endParaRPr sz="2500">
              <a:solidFill>
                <a:schemeClr val="dk1"/>
              </a:solidFill>
              <a:latin typeface="Arial"/>
              <a:ea typeface="Arial"/>
              <a:cs typeface="Arial"/>
              <a:sym typeface="Arial"/>
            </a:endParaRPr>
          </a:p>
          <a:p>
            <a:pPr marL="0" lvl="0" indent="0" algn="l" rtl="0">
              <a:spcBef>
                <a:spcPts val="2400"/>
              </a:spcBef>
              <a:spcAft>
                <a:spcPts val="2400"/>
              </a:spcAft>
              <a:buClr>
                <a:schemeClr val="dk1"/>
              </a:buClr>
              <a:buSzPts val="1800"/>
              <a:buNone/>
            </a:pPr>
            <a:endParaRPr sz="2500">
              <a:latin typeface="Arial"/>
              <a:ea typeface="Arial"/>
              <a:cs typeface="Arial"/>
              <a:sym typeface="Arial"/>
            </a:endParaRPr>
          </a:p>
        </p:txBody>
      </p:sp>
      <p:pic>
        <p:nvPicPr>
          <p:cNvPr id="236" name="Google Shape;236;p12"/>
          <p:cNvPicPr preferRelativeResize="0"/>
          <p:nvPr/>
        </p:nvPicPr>
        <p:blipFill rotWithShape="1">
          <a:blip r:embed="rId3">
            <a:alphaModFix/>
          </a:blip>
          <a:srcRect/>
          <a:stretch/>
        </p:blipFill>
        <p:spPr>
          <a:xfrm>
            <a:off x="10997006" y="950851"/>
            <a:ext cx="5338244" cy="2413650"/>
          </a:xfrm>
          <a:prstGeom prst="rect">
            <a:avLst/>
          </a:prstGeom>
          <a:noFill/>
          <a:ln>
            <a:noFill/>
          </a:ln>
        </p:spPr>
      </p:pic>
      <p:sp>
        <p:nvSpPr>
          <p:cNvPr id="237" name="Google Shape;237;p12"/>
          <p:cNvSpPr txBox="1">
            <a:spLocks noGrp="1"/>
          </p:cNvSpPr>
          <p:nvPr>
            <p:ph type="body" idx="1"/>
          </p:nvPr>
        </p:nvSpPr>
        <p:spPr>
          <a:xfrm>
            <a:off x="953450" y="6622875"/>
            <a:ext cx="9637200" cy="3017400"/>
          </a:xfrm>
          <a:prstGeom prst="rect">
            <a:avLst/>
          </a:prstGeom>
          <a:noFill/>
          <a:ln>
            <a:noFill/>
          </a:ln>
        </p:spPr>
        <p:txBody>
          <a:bodyPr spcFirstLastPara="1" wrap="square" lIns="182850" tIns="182850" rIns="182850" bIns="182850" anchor="t" anchorCtr="0">
            <a:noAutofit/>
          </a:bodyPr>
          <a:lstStyle/>
          <a:p>
            <a:pPr marL="0" lvl="0" indent="0" algn="l" rtl="0">
              <a:spcBef>
                <a:spcPts val="2400"/>
              </a:spcBef>
              <a:spcAft>
                <a:spcPts val="0"/>
              </a:spcAft>
              <a:buClr>
                <a:schemeClr val="dk1"/>
              </a:buClr>
              <a:buSzPts val="1800"/>
              <a:buNone/>
            </a:pPr>
            <a:r>
              <a:rPr lang="en-US" sz="2700">
                <a:solidFill>
                  <a:schemeClr val="dk1"/>
                </a:solidFill>
              </a:rPr>
              <a:t>Updated prompt (v2):</a:t>
            </a:r>
            <a:endParaRPr sz="2700">
              <a:solidFill>
                <a:schemeClr val="dk1"/>
              </a:solidFill>
            </a:endParaRPr>
          </a:p>
          <a:p>
            <a:pPr marL="0" lvl="0" indent="0" algn="l" rtl="0">
              <a:spcBef>
                <a:spcPts val="2400"/>
              </a:spcBef>
              <a:spcAft>
                <a:spcPts val="0"/>
              </a:spcAft>
              <a:buClr>
                <a:schemeClr val="dk1"/>
              </a:buClr>
              <a:buSzPts val="1800"/>
              <a:buNone/>
            </a:pPr>
            <a:r>
              <a:rPr lang="en-US" sz="2700" i="1">
                <a:solidFill>
                  <a:schemeClr val="dk1"/>
                </a:solidFill>
              </a:rPr>
              <a:t>Ultra-realistic retro-style </a:t>
            </a:r>
            <a:r>
              <a:rPr lang="en-US" sz="2700" b="1" i="1">
                <a:solidFill>
                  <a:schemeClr val="dk1"/>
                </a:solidFill>
              </a:rPr>
              <a:t>mechanical keyboard</a:t>
            </a:r>
            <a:r>
              <a:rPr lang="en-US" sz="2700" i="1">
                <a:solidFill>
                  <a:schemeClr val="dk1"/>
                </a:solidFill>
              </a:rPr>
              <a:t> modeled after classic 8-bit consoles. Matte creamy grey ABS plastic housing, bold red accent buttons, oversized Super Buttons, concave retro keycaps, a metallic central volume knob, and an illuminated LED indicator. Bright studio lighting, sharp detail.</a:t>
            </a:r>
            <a:endParaRPr sz="2700" i="1">
              <a:solidFill>
                <a:schemeClr val="dk1"/>
              </a:solidFill>
            </a:endParaRPr>
          </a:p>
          <a:p>
            <a:pPr marL="0" lvl="0" indent="0" algn="l" rtl="0">
              <a:spcBef>
                <a:spcPts val="2400"/>
              </a:spcBef>
              <a:spcAft>
                <a:spcPts val="0"/>
              </a:spcAft>
              <a:buClr>
                <a:schemeClr val="dk1"/>
              </a:buClr>
              <a:buSzPts val="1800"/>
              <a:buNone/>
            </a:pPr>
            <a:endParaRPr sz="2700">
              <a:solidFill>
                <a:schemeClr val="dk1"/>
              </a:solidFill>
            </a:endParaRPr>
          </a:p>
          <a:p>
            <a:pPr marL="0" lvl="0" indent="0" algn="l" rtl="0">
              <a:spcBef>
                <a:spcPts val="2400"/>
              </a:spcBef>
              <a:spcAft>
                <a:spcPts val="0"/>
              </a:spcAft>
              <a:buClr>
                <a:schemeClr val="dk1"/>
              </a:buClr>
              <a:buSzPts val="1800"/>
              <a:buNone/>
            </a:pPr>
            <a:r>
              <a:rPr lang="en-US" sz="2700">
                <a:solidFill>
                  <a:schemeClr val="dk1"/>
                </a:solidFill>
              </a:rPr>
              <a:t> </a:t>
            </a:r>
            <a:br>
              <a:rPr lang="en-US" sz="2700">
                <a:solidFill>
                  <a:schemeClr val="dk1"/>
                </a:solidFill>
              </a:rPr>
            </a:br>
            <a:br>
              <a:rPr lang="en-US" sz="2700">
                <a:solidFill>
                  <a:schemeClr val="dk1"/>
                </a:solidFill>
              </a:rPr>
            </a:br>
            <a:endParaRPr sz="2700">
              <a:solidFill>
                <a:schemeClr val="dk1"/>
              </a:solidFill>
            </a:endParaRPr>
          </a:p>
          <a:p>
            <a:pPr marL="0" lvl="0" indent="0" algn="l" rtl="0">
              <a:spcBef>
                <a:spcPts val="2400"/>
              </a:spcBef>
              <a:spcAft>
                <a:spcPts val="2400"/>
              </a:spcAft>
              <a:buClr>
                <a:schemeClr val="dk1"/>
              </a:buClr>
              <a:buSzPts val="1800"/>
              <a:buNone/>
            </a:pPr>
            <a:endParaRPr sz="2700"/>
          </a:p>
        </p:txBody>
      </p:sp>
      <p:pic>
        <p:nvPicPr>
          <p:cNvPr id="238" name="Google Shape;238;p12"/>
          <p:cNvPicPr preferRelativeResize="0"/>
          <p:nvPr/>
        </p:nvPicPr>
        <p:blipFill rotWithShape="1">
          <a:blip r:embed="rId4">
            <a:alphaModFix/>
          </a:blip>
          <a:srcRect/>
          <a:stretch/>
        </p:blipFill>
        <p:spPr>
          <a:xfrm>
            <a:off x="12030251" y="3937797"/>
            <a:ext cx="2413650" cy="2413650"/>
          </a:xfrm>
          <a:prstGeom prst="rect">
            <a:avLst/>
          </a:prstGeom>
          <a:noFill/>
          <a:ln>
            <a:noFill/>
          </a:ln>
        </p:spPr>
      </p:pic>
      <p:pic>
        <p:nvPicPr>
          <p:cNvPr id="239" name="Google Shape;239;p12"/>
          <p:cNvPicPr preferRelativeResize="0"/>
          <p:nvPr/>
        </p:nvPicPr>
        <p:blipFill rotWithShape="1">
          <a:blip r:embed="rId5">
            <a:alphaModFix/>
          </a:blip>
          <a:srcRect/>
          <a:stretch/>
        </p:blipFill>
        <p:spPr>
          <a:xfrm>
            <a:off x="12030247" y="6924751"/>
            <a:ext cx="2413650" cy="24136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3"/>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Autofit/>
          </a:bodyPr>
          <a:lstStyle/>
          <a:p>
            <a:pPr marL="0" lvl="0" indent="0" algn="l" rtl="0">
              <a:lnSpc>
                <a:spcPct val="115000"/>
              </a:lnSpc>
              <a:spcBef>
                <a:spcPts val="4800"/>
              </a:spcBef>
              <a:spcAft>
                <a:spcPts val="0"/>
              </a:spcAft>
              <a:buClr>
                <a:schemeClr val="dk1"/>
              </a:buClr>
              <a:buSzPts val="2200"/>
              <a:buFont typeface="Calibri"/>
              <a:buNone/>
            </a:pPr>
            <a:r>
              <a:rPr lang="en-US" sz="6000">
                <a:latin typeface="Tenor Sans"/>
                <a:ea typeface="Tenor Sans"/>
                <a:cs typeface="Tenor Sans"/>
                <a:sym typeface="Tenor Sans"/>
              </a:rPr>
              <a:t>Product 2 (Keyboard)</a:t>
            </a:r>
            <a:endParaRPr sz="6000">
              <a:latin typeface="Tenor Sans"/>
              <a:ea typeface="Tenor Sans"/>
              <a:cs typeface="Tenor Sans"/>
              <a:sym typeface="Tenor Sans"/>
            </a:endParaRPr>
          </a:p>
          <a:p>
            <a:pPr marL="0" lvl="0" indent="0" algn="l" rtl="0">
              <a:spcBef>
                <a:spcPts val="1200"/>
              </a:spcBef>
              <a:spcAft>
                <a:spcPts val="0"/>
              </a:spcAft>
              <a:buClr>
                <a:schemeClr val="dk1"/>
              </a:buClr>
              <a:buSzPts val="3111"/>
              <a:buFont typeface="Calibri"/>
              <a:buNone/>
            </a:pPr>
            <a:endParaRPr sz="5000">
              <a:latin typeface="Tenor Sans"/>
              <a:ea typeface="Tenor Sans"/>
              <a:cs typeface="Tenor Sans"/>
              <a:sym typeface="Tenor Sans"/>
            </a:endParaRPr>
          </a:p>
        </p:txBody>
      </p:sp>
      <p:sp>
        <p:nvSpPr>
          <p:cNvPr id="245" name="Google Shape;245;p13"/>
          <p:cNvSpPr txBox="1">
            <a:spLocks noGrp="1"/>
          </p:cNvSpPr>
          <p:nvPr>
            <p:ph type="body" idx="1"/>
          </p:nvPr>
        </p:nvSpPr>
        <p:spPr>
          <a:xfrm>
            <a:off x="11164525" y="3995675"/>
            <a:ext cx="6921000" cy="6053100"/>
          </a:xfrm>
          <a:prstGeom prst="rect">
            <a:avLst/>
          </a:prstGeom>
          <a:noFill/>
          <a:ln>
            <a:noFill/>
          </a:ln>
        </p:spPr>
        <p:txBody>
          <a:bodyPr spcFirstLastPara="1" wrap="square" lIns="182850" tIns="182850" rIns="182850" bIns="182850" anchor="t" anchorCtr="0">
            <a:noAutofit/>
          </a:bodyPr>
          <a:lstStyle/>
          <a:p>
            <a:pPr marL="0" lvl="0" indent="0" algn="l" rtl="0">
              <a:spcBef>
                <a:spcPts val="0"/>
              </a:spcBef>
              <a:spcAft>
                <a:spcPts val="0"/>
              </a:spcAft>
              <a:buClr>
                <a:schemeClr val="dk1"/>
              </a:buClr>
              <a:buSzPts val="1800"/>
              <a:buNone/>
            </a:pPr>
            <a:r>
              <a:rPr lang="en-US" sz="2400" b="1">
                <a:latin typeface="Arial"/>
                <a:ea typeface="Arial"/>
                <a:cs typeface="Arial"/>
                <a:sym typeface="Arial"/>
              </a:rPr>
              <a:t>Key Findings:</a:t>
            </a:r>
            <a:endParaRPr sz="2400" b="1">
              <a:latin typeface="Arial"/>
              <a:ea typeface="Arial"/>
              <a:cs typeface="Arial"/>
              <a:sym typeface="Arial"/>
            </a:endParaRPr>
          </a:p>
          <a:p>
            <a:pPr marL="914400" lvl="0" indent="-609600" algn="l" rtl="0">
              <a:spcBef>
                <a:spcPts val="2400"/>
              </a:spcBef>
              <a:spcAft>
                <a:spcPts val="0"/>
              </a:spcAft>
              <a:buClr>
                <a:schemeClr val="dk1"/>
              </a:buClr>
              <a:buSzPts val="1400"/>
              <a:buChar char="●"/>
            </a:pPr>
            <a:r>
              <a:rPr lang="en-US" sz="2400">
                <a:solidFill>
                  <a:schemeClr val="dk1"/>
                </a:solidFill>
                <a:latin typeface="Arial"/>
                <a:ea typeface="Arial"/>
                <a:cs typeface="Arial"/>
                <a:sym typeface="Arial"/>
              </a:rPr>
              <a:t>OpenAI captures the color scheme (cream gray + red) but often misinterprets the product as a retro console or button box rather than a full keyboard.</a:t>
            </a:r>
            <a:endParaRPr sz="2400">
              <a:solidFill>
                <a:schemeClr val="dk1"/>
              </a:solidFill>
              <a:latin typeface="Arial"/>
              <a:ea typeface="Arial"/>
              <a:cs typeface="Arial"/>
              <a:sym typeface="Arial"/>
            </a:endParaRPr>
          </a:p>
          <a:p>
            <a:pPr marL="914400" lvl="0" indent="-609600" algn="l" rtl="0">
              <a:spcBef>
                <a:spcPts val="0"/>
              </a:spcBef>
              <a:spcAft>
                <a:spcPts val="0"/>
              </a:spcAft>
              <a:buClr>
                <a:schemeClr val="dk1"/>
              </a:buClr>
              <a:buSzPts val="1400"/>
              <a:buChar char="●"/>
            </a:pPr>
            <a:r>
              <a:rPr lang="en-US" sz="2400">
                <a:solidFill>
                  <a:schemeClr val="dk1"/>
                </a:solidFill>
                <a:latin typeface="Arial"/>
                <a:ea typeface="Arial"/>
                <a:cs typeface="Arial"/>
                <a:sym typeface="Arial"/>
              </a:rPr>
              <a:t>Layout accuracy is low: OpenAI struggles with accurate key arrangement, legends, and overall keyboard proportions.</a:t>
            </a:r>
            <a:endParaRPr sz="2400">
              <a:solidFill>
                <a:schemeClr val="dk1"/>
              </a:solidFill>
              <a:latin typeface="Arial"/>
              <a:ea typeface="Arial"/>
              <a:cs typeface="Arial"/>
              <a:sym typeface="Arial"/>
            </a:endParaRPr>
          </a:p>
          <a:p>
            <a:pPr marL="914400" lvl="0" indent="-609600" algn="l" rtl="0">
              <a:spcBef>
                <a:spcPts val="0"/>
              </a:spcBef>
              <a:spcAft>
                <a:spcPts val="0"/>
              </a:spcAft>
              <a:buClr>
                <a:schemeClr val="dk1"/>
              </a:buClr>
              <a:buSzPts val="1400"/>
              <a:buChar char="●"/>
            </a:pPr>
            <a:r>
              <a:rPr lang="en-US" sz="2400">
                <a:solidFill>
                  <a:schemeClr val="dk1"/>
                </a:solidFill>
                <a:latin typeface="Arial"/>
                <a:ea typeface="Arial"/>
                <a:cs typeface="Arial"/>
                <a:sym typeface="Arial"/>
              </a:rPr>
              <a:t>SDXL outputs show stronger realism but frequently hallucinate incorrect forms (e.g., audio equipment, multi-piece boards, random knob placement).</a:t>
            </a:r>
            <a:endParaRPr sz="2400">
              <a:solidFill>
                <a:schemeClr val="dk1"/>
              </a:solidFill>
              <a:latin typeface="Arial"/>
              <a:ea typeface="Arial"/>
              <a:cs typeface="Arial"/>
              <a:sym typeface="Arial"/>
            </a:endParaRPr>
          </a:p>
          <a:p>
            <a:pPr marL="914400" lvl="0" indent="-609600" algn="l" rtl="0">
              <a:spcBef>
                <a:spcPts val="0"/>
              </a:spcBef>
              <a:spcAft>
                <a:spcPts val="0"/>
              </a:spcAft>
              <a:buClr>
                <a:schemeClr val="dk1"/>
              </a:buClr>
              <a:buSzPts val="1400"/>
              <a:buChar char="●"/>
            </a:pPr>
            <a:r>
              <a:rPr lang="en-US" sz="2400">
                <a:solidFill>
                  <a:schemeClr val="dk1"/>
                </a:solidFill>
                <a:latin typeface="Arial"/>
                <a:ea typeface="Arial"/>
                <a:cs typeface="Arial"/>
                <a:sym typeface="Arial"/>
              </a:rPr>
              <a:t>Both models capture the retro aesthetic, but neither achieves true product-level accuracy in geometry or layout.</a:t>
            </a:r>
            <a:endParaRPr sz="2400">
              <a:solidFill>
                <a:schemeClr val="dk1"/>
              </a:solidFill>
              <a:latin typeface="Arial"/>
              <a:ea typeface="Arial"/>
              <a:cs typeface="Arial"/>
              <a:sym typeface="Arial"/>
            </a:endParaRPr>
          </a:p>
          <a:p>
            <a:pPr marL="0" lvl="0" indent="0" algn="l" rtl="0">
              <a:spcBef>
                <a:spcPts val="2400"/>
              </a:spcBef>
              <a:spcAft>
                <a:spcPts val="2400"/>
              </a:spcAft>
              <a:buClr>
                <a:schemeClr val="dk1"/>
              </a:buClr>
              <a:buSzPts val="1800"/>
              <a:buNone/>
            </a:pPr>
            <a:endParaRPr sz="2400">
              <a:latin typeface="Arial"/>
              <a:ea typeface="Arial"/>
              <a:cs typeface="Arial"/>
              <a:sym typeface="Arial"/>
            </a:endParaRPr>
          </a:p>
        </p:txBody>
      </p:sp>
      <p:sp>
        <p:nvSpPr>
          <p:cNvPr id="246" name="Google Shape;246;p13"/>
          <p:cNvSpPr txBox="1"/>
          <p:nvPr/>
        </p:nvSpPr>
        <p:spPr>
          <a:xfrm>
            <a:off x="623400" y="1930250"/>
            <a:ext cx="2435400" cy="897000"/>
          </a:xfrm>
          <a:prstGeom prst="rect">
            <a:avLst/>
          </a:prstGeom>
          <a:noFill/>
          <a:ln>
            <a:noFill/>
          </a:ln>
        </p:spPr>
        <p:txBody>
          <a:bodyPr spcFirstLastPara="1" wrap="square" lIns="182850" tIns="182850" rIns="182850" bIns="182850" anchor="t" anchorCtr="0">
            <a:noAutofit/>
          </a:bodyPr>
          <a:lstStyle/>
          <a:p>
            <a:pPr marL="0" marR="0" lvl="0" indent="0" algn="l" rtl="0">
              <a:spcBef>
                <a:spcPts val="0"/>
              </a:spcBef>
              <a:spcAft>
                <a:spcPts val="0"/>
              </a:spcAft>
              <a:buNone/>
            </a:pPr>
            <a:r>
              <a:rPr lang="en-US" sz="3600">
                <a:solidFill>
                  <a:schemeClr val="dk2"/>
                </a:solidFill>
                <a:latin typeface="Calibri"/>
                <a:ea typeface="Calibri"/>
                <a:cs typeface="Calibri"/>
                <a:sym typeface="Calibri"/>
              </a:rPr>
              <a:t>OpenAI</a:t>
            </a:r>
            <a:endParaRPr sz="3600">
              <a:solidFill>
                <a:schemeClr val="dk2"/>
              </a:solidFill>
              <a:latin typeface="Calibri"/>
              <a:ea typeface="Calibri"/>
              <a:cs typeface="Calibri"/>
              <a:sym typeface="Calibri"/>
            </a:endParaRPr>
          </a:p>
        </p:txBody>
      </p:sp>
      <p:sp>
        <p:nvSpPr>
          <p:cNvPr id="247" name="Google Shape;247;p13"/>
          <p:cNvSpPr txBox="1"/>
          <p:nvPr/>
        </p:nvSpPr>
        <p:spPr>
          <a:xfrm>
            <a:off x="623400" y="5795500"/>
            <a:ext cx="2435400" cy="897000"/>
          </a:xfrm>
          <a:prstGeom prst="rect">
            <a:avLst/>
          </a:prstGeom>
          <a:noFill/>
          <a:ln>
            <a:noFill/>
          </a:ln>
        </p:spPr>
        <p:txBody>
          <a:bodyPr spcFirstLastPara="1" wrap="square" lIns="182850" tIns="182850" rIns="182850" bIns="182850" anchor="t" anchorCtr="0">
            <a:noAutofit/>
          </a:bodyPr>
          <a:lstStyle/>
          <a:p>
            <a:pPr marL="0" marR="0" lvl="0" indent="0" algn="l" rtl="0">
              <a:spcBef>
                <a:spcPts val="0"/>
              </a:spcBef>
              <a:spcAft>
                <a:spcPts val="0"/>
              </a:spcAft>
              <a:buNone/>
            </a:pPr>
            <a:r>
              <a:rPr lang="en-US" sz="3600">
                <a:solidFill>
                  <a:schemeClr val="dk2"/>
                </a:solidFill>
                <a:latin typeface="Calibri"/>
                <a:ea typeface="Calibri"/>
                <a:cs typeface="Calibri"/>
                <a:sym typeface="Calibri"/>
              </a:rPr>
              <a:t>SDXL</a:t>
            </a:r>
            <a:endParaRPr sz="3600">
              <a:solidFill>
                <a:schemeClr val="dk2"/>
              </a:solidFill>
              <a:latin typeface="Calibri"/>
              <a:ea typeface="Calibri"/>
              <a:cs typeface="Calibri"/>
              <a:sym typeface="Calibri"/>
            </a:endParaRPr>
          </a:p>
        </p:txBody>
      </p:sp>
      <p:pic>
        <p:nvPicPr>
          <p:cNvPr id="248" name="Google Shape;248;p13"/>
          <p:cNvPicPr preferRelativeResize="0"/>
          <p:nvPr/>
        </p:nvPicPr>
        <p:blipFill rotWithShape="1">
          <a:blip r:embed="rId3">
            <a:alphaModFix/>
          </a:blip>
          <a:srcRect/>
          <a:stretch/>
        </p:blipFill>
        <p:spPr>
          <a:xfrm>
            <a:off x="623401" y="2884677"/>
            <a:ext cx="2853402" cy="2853402"/>
          </a:xfrm>
          <a:prstGeom prst="rect">
            <a:avLst/>
          </a:prstGeom>
          <a:noFill/>
          <a:ln>
            <a:noFill/>
          </a:ln>
        </p:spPr>
      </p:pic>
      <p:pic>
        <p:nvPicPr>
          <p:cNvPr id="249" name="Google Shape;249;p13"/>
          <p:cNvPicPr preferRelativeResize="0"/>
          <p:nvPr/>
        </p:nvPicPr>
        <p:blipFill rotWithShape="1">
          <a:blip r:embed="rId4">
            <a:alphaModFix/>
          </a:blip>
          <a:srcRect/>
          <a:stretch/>
        </p:blipFill>
        <p:spPr>
          <a:xfrm>
            <a:off x="7650801" y="2884701"/>
            <a:ext cx="2853402" cy="2853402"/>
          </a:xfrm>
          <a:prstGeom prst="rect">
            <a:avLst/>
          </a:prstGeom>
          <a:noFill/>
          <a:ln>
            <a:noFill/>
          </a:ln>
        </p:spPr>
      </p:pic>
      <p:pic>
        <p:nvPicPr>
          <p:cNvPr id="250" name="Google Shape;250;p13"/>
          <p:cNvPicPr preferRelativeResize="0"/>
          <p:nvPr/>
        </p:nvPicPr>
        <p:blipFill rotWithShape="1">
          <a:blip r:embed="rId5">
            <a:alphaModFix/>
          </a:blip>
          <a:srcRect/>
          <a:stretch/>
        </p:blipFill>
        <p:spPr>
          <a:xfrm>
            <a:off x="4137077" y="2884701"/>
            <a:ext cx="2853402" cy="2853402"/>
          </a:xfrm>
          <a:prstGeom prst="rect">
            <a:avLst/>
          </a:prstGeom>
          <a:noFill/>
          <a:ln>
            <a:noFill/>
          </a:ln>
        </p:spPr>
      </p:pic>
      <p:pic>
        <p:nvPicPr>
          <p:cNvPr id="251" name="Google Shape;251;p13"/>
          <p:cNvPicPr preferRelativeResize="0"/>
          <p:nvPr/>
        </p:nvPicPr>
        <p:blipFill rotWithShape="1">
          <a:blip r:embed="rId6">
            <a:alphaModFix/>
          </a:blip>
          <a:srcRect/>
          <a:stretch/>
        </p:blipFill>
        <p:spPr>
          <a:xfrm>
            <a:off x="623401" y="6778800"/>
            <a:ext cx="2853402" cy="2853448"/>
          </a:xfrm>
          <a:prstGeom prst="rect">
            <a:avLst/>
          </a:prstGeom>
          <a:noFill/>
          <a:ln>
            <a:noFill/>
          </a:ln>
        </p:spPr>
      </p:pic>
      <p:pic>
        <p:nvPicPr>
          <p:cNvPr id="252" name="Google Shape;252;p13"/>
          <p:cNvPicPr preferRelativeResize="0"/>
          <p:nvPr/>
        </p:nvPicPr>
        <p:blipFill rotWithShape="1">
          <a:blip r:embed="rId7">
            <a:alphaModFix/>
          </a:blip>
          <a:srcRect/>
          <a:stretch/>
        </p:blipFill>
        <p:spPr>
          <a:xfrm>
            <a:off x="4152751" y="6807351"/>
            <a:ext cx="2796350" cy="2796350"/>
          </a:xfrm>
          <a:prstGeom prst="rect">
            <a:avLst/>
          </a:prstGeom>
          <a:noFill/>
          <a:ln>
            <a:noFill/>
          </a:ln>
        </p:spPr>
      </p:pic>
      <p:pic>
        <p:nvPicPr>
          <p:cNvPr id="253" name="Google Shape;253;p13"/>
          <p:cNvPicPr preferRelativeResize="0"/>
          <p:nvPr/>
        </p:nvPicPr>
        <p:blipFill rotWithShape="1">
          <a:blip r:embed="rId8">
            <a:alphaModFix/>
          </a:blip>
          <a:srcRect/>
          <a:stretch/>
        </p:blipFill>
        <p:spPr>
          <a:xfrm>
            <a:off x="7745827" y="6807351"/>
            <a:ext cx="2796350" cy="2796350"/>
          </a:xfrm>
          <a:prstGeom prst="rect">
            <a:avLst/>
          </a:prstGeom>
          <a:noFill/>
          <a:ln>
            <a:noFill/>
          </a:ln>
        </p:spPr>
      </p:pic>
      <p:pic>
        <p:nvPicPr>
          <p:cNvPr id="254" name="Google Shape;254;p13"/>
          <p:cNvPicPr preferRelativeResize="0"/>
          <p:nvPr/>
        </p:nvPicPr>
        <p:blipFill rotWithShape="1">
          <a:blip r:embed="rId9">
            <a:alphaModFix/>
          </a:blip>
          <a:srcRect/>
          <a:stretch/>
        </p:blipFill>
        <p:spPr>
          <a:xfrm>
            <a:off x="12030256" y="890051"/>
            <a:ext cx="5338244" cy="2413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14"/>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Autofit/>
          </a:bodyPr>
          <a:lstStyle/>
          <a:p>
            <a:pPr marL="0" lvl="0" indent="0" algn="l" rtl="0">
              <a:lnSpc>
                <a:spcPct val="115000"/>
              </a:lnSpc>
              <a:spcBef>
                <a:spcPts val="4800"/>
              </a:spcBef>
              <a:spcAft>
                <a:spcPts val="0"/>
              </a:spcAft>
              <a:buClr>
                <a:schemeClr val="dk1"/>
              </a:buClr>
              <a:buSzPts val="2200"/>
              <a:buFont typeface="Calibri"/>
              <a:buNone/>
            </a:pPr>
            <a:r>
              <a:rPr lang="en-US" sz="6000">
                <a:latin typeface="Tenor Sans"/>
                <a:ea typeface="Tenor Sans"/>
                <a:cs typeface="Tenor Sans"/>
                <a:sym typeface="Tenor Sans"/>
              </a:rPr>
              <a:t>Product 3 (Hario Pour Over Coffee Set)</a:t>
            </a:r>
            <a:endParaRPr sz="6000">
              <a:latin typeface="Tenor Sans"/>
              <a:ea typeface="Tenor Sans"/>
              <a:cs typeface="Tenor Sans"/>
              <a:sym typeface="Tenor Sans"/>
            </a:endParaRPr>
          </a:p>
          <a:p>
            <a:pPr marL="0" lvl="0" indent="0" algn="l" rtl="0">
              <a:spcBef>
                <a:spcPts val="1200"/>
              </a:spcBef>
              <a:spcAft>
                <a:spcPts val="0"/>
              </a:spcAft>
              <a:buClr>
                <a:schemeClr val="dk1"/>
              </a:buClr>
              <a:buSzPts val="3111"/>
              <a:buFont typeface="Calibri"/>
              <a:buNone/>
            </a:pPr>
            <a:endParaRPr sz="4500">
              <a:latin typeface="Tenor Sans"/>
              <a:ea typeface="Tenor Sans"/>
              <a:cs typeface="Tenor Sans"/>
              <a:sym typeface="Tenor Sans"/>
            </a:endParaRPr>
          </a:p>
        </p:txBody>
      </p:sp>
      <p:sp>
        <p:nvSpPr>
          <p:cNvPr id="260" name="Google Shape;260;p14"/>
          <p:cNvSpPr txBox="1">
            <a:spLocks noGrp="1"/>
          </p:cNvSpPr>
          <p:nvPr>
            <p:ph type="body" idx="1"/>
          </p:nvPr>
        </p:nvSpPr>
        <p:spPr>
          <a:xfrm>
            <a:off x="10940400" y="4607375"/>
            <a:ext cx="7347600" cy="5484600"/>
          </a:xfrm>
          <a:prstGeom prst="rect">
            <a:avLst/>
          </a:prstGeom>
          <a:noFill/>
          <a:ln>
            <a:noFill/>
          </a:ln>
        </p:spPr>
        <p:txBody>
          <a:bodyPr spcFirstLastPara="1" wrap="square" lIns="182850" tIns="182850" rIns="182850" bIns="182850" anchor="t" anchorCtr="0">
            <a:noAutofit/>
          </a:bodyPr>
          <a:lstStyle/>
          <a:p>
            <a:pPr marL="0" lvl="0" indent="0" algn="l" rtl="0">
              <a:spcBef>
                <a:spcPts val="0"/>
              </a:spcBef>
              <a:spcAft>
                <a:spcPts val="0"/>
              </a:spcAft>
              <a:buClr>
                <a:schemeClr val="dk1"/>
              </a:buClr>
              <a:buSzPts val="1800"/>
              <a:buNone/>
            </a:pPr>
            <a:r>
              <a:rPr lang="en-US" sz="2200" b="1">
                <a:latin typeface="Arial"/>
                <a:ea typeface="Arial"/>
                <a:cs typeface="Arial"/>
                <a:sym typeface="Arial"/>
              </a:rPr>
              <a:t>Key Findings:</a:t>
            </a:r>
            <a:endParaRPr sz="2200" b="1">
              <a:latin typeface="Arial"/>
              <a:ea typeface="Arial"/>
              <a:cs typeface="Arial"/>
              <a:sym typeface="Arial"/>
            </a:endParaRPr>
          </a:p>
          <a:p>
            <a:pPr marL="914400" lvl="0" indent="-596900" algn="l" rtl="0">
              <a:spcBef>
                <a:spcPts val="2400"/>
              </a:spcBef>
              <a:spcAft>
                <a:spcPts val="0"/>
              </a:spcAft>
              <a:buClr>
                <a:schemeClr val="dk1"/>
              </a:buClr>
              <a:buSzPts val="1200"/>
              <a:buChar char="●"/>
            </a:pPr>
            <a:r>
              <a:rPr lang="en-US" sz="2200">
                <a:solidFill>
                  <a:schemeClr val="dk1"/>
                </a:solidFill>
                <a:latin typeface="Arial"/>
                <a:ea typeface="Arial"/>
                <a:cs typeface="Arial"/>
                <a:sym typeface="Arial"/>
              </a:rPr>
              <a:t>OpenAI accurately generated all core components (ceramic dripper, glass server, paper filters, scoop) with correct overall arrangement.</a:t>
            </a:r>
            <a:endParaRPr sz="2200">
              <a:solidFill>
                <a:schemeClr val="dk1"/>
              </a:solidFill>
              <a:latin typeface="Arial"/>
              <a:ea typeface="Arial"/>
              <a:cs typeface="Arial"/>
              <a:sym typeface="Arial"/>
            </a:endParaRPr>
          </a:p>
          <a:p>
            <a:pPr marL="914400" lvl="0" indent="-596900" algn="l" rtl="0">
              <a:spcBef>
                <a:spcPts val="0"/>
              </a:spcBef>
              <a:spcAft>
                <a:spcPts val="0"/>
              </a:spcAft>
              <a:buClr>
                <a:schemeClr val="dk1"/>
              </a:buClr>
              <a:buSzPts val="1200"/>
              <a:buChar char="●"/>
            </a:pPr>
            <a:r>
              <a:rPr lang="en-US" sz="2200">
                <a:solidFill>
                  <a:schemeClr val="dk1"/>
                </a:solidFill>
                <a:latin typeface="Arial"/>
                <a:ea typeface="Arial"/>
                <a:cs typeface="Arial"/>
                <a:sym typeface="Arial"/>
              </a:rPr>
              <a:t>The dripper shape (V60 cone + spiral ribs) is captured reasonably well</a:t>
            </a:r>
            <a:endParaRPr sz="2200">
              <a:solidFill>
                <a:schemeClr val="dk1"/>
              </a:solidFill>
              <a:latin typeface="Arial"/>
              <a:ea typeface="Arial"/>
              <a:cs typeface="Arial"/>
              <a:sym typeface="Arial"/>
            </a:endParaRPr>
          </a:p>
          <a:p>
            <a:pPr marL="914400" lvl="0" indent="-596900" algn="l" rtl="0">
              <a:spcBef>
                <a:spcPts val="0"/>
              </a:spcBef>
              <a:spcAft>
                <a:spcPts val="0"/>
              </a:spcAft>
              <a:buClr>
                <a:schemeClr val="dk1"/>
              </a:buClr>
              <a:buSzPts val="1200"/>
              <a:buChar char="●"/>
            </a:pPr>
            <a:r>
              <a:rPr lang="en-US" sz="2200">
                <a:solidFill>
                  <a:schemeClr val="dk1"/>
                </a:solidFill>
                <a:latin typeface="Arial"/>
                <a:ea typeface="Arial"/>
                <a:cs typeface="Arial"/>
                <a:sym typeface="Arial"/>
              </a:rPr>
              <a:t>The glass carafe shape matches the real product, but measurement markings are inconsistent, and may missing.</a:t>
            </a:r>
            <a:endParaRPr sz="2200">
              <a:solidFill>
                <a:schemeClr val="dk1"/>
              </a:solidFill>
              <a:latin typeface="Arial"/>
              <a:ea typeface="Arial"/>
              <a:cs typeface="Arial"/>
              <a:sym typeface="Arial"/>
            </a:endParaRPr>
          </a:p>
          <a:p>
            <a:pPr marL="914400" lvl="0" indent="-596900" algn="l" rtl="0">
              <a:spcBef>
                <a:spcPts val="0"/>
              </a:spcBef>
              <a:spcAft>
                <a:spcPts val="0"/>
              </a:spcAft>
              <a:buClr>
                <a:schemeClr val="dk1"/>
              </a:buClr>
              <a:buSzPts val="1200"/>
              <a:buChar char="●"/>
            </a:pPr>
            <a:r>
              <a:rPr lang="en-US" sz="2200">
                <a:solidFill>
                  <a:schemeClr val="dk1"/>
                </a:solidFill>
                <a:latin typeface="Arial"/>
                <a:ea typeface="Arial"/>
                <a:cs typeface="Arial"/>
                <a:sym typeface="Arial"/>
              </a:rPr>
              <a:t>Paper filters are recognized correctly as stacked fan shapes, but thickness and orientation vary.</a:t>
            </a:r>
            <a:endParaRPr sz="2200">
              <a:solidFill>
                <a:schemeClr val="dk1"/>
              </a:solidFill>
              <a:latin typeface="Arial"/>
              <a:ea typeface="Arial"/>
              <a:cs typeface="Arial"/>
              <a:sym typeface="Arial"/>
            </a:endParaRPr>
          </a:p>
          <a:p>
            <a:pPr marL="914400" lvl="0" indent="-596900" algn="l" rtl="0">
              <a:spcBef>
                <a:spcPts val="0"/>
              </a:spcBef>
              <a:spcAft>
                <a:spcPts val="0"/>
              </a:spcAft>
              <a:buClr>
                <a:schemeClr val="dk1"/>
              </a:buClr>
              <a:buSzPts val="1200"/>
              <a:buChar char="●"/>
            </a:pPr>
            <a:r>
              <a:rPr lang="en-US" sz="2200">
                <a:solidFill>
                  <a:schemeClr val="dk1"/>
                </a:solidFill>
                <a:latin typeface="Arial"/>
                <a:ea typeface="Arial"/>
                <a:cs typeface="Arial"/>
                <a:sym typeface="Arial"/>
              </a:rPr>
              <a:t>SDXL outputs show high realism but significant semantic drift, like introducing wood bases, metal stands, or unrelated brewing accessories.</a:t>
            </a:r>
            <a:endParaRPr sz="2200">
              <a:latin typeface="Arial"/>
              <a:ea typeface="Arial"/>
              <a:cs typeface="Arial"/>
              <a:sym typeface="Arial"/>
            </a:endParaRPr>
          </a:p>
        </p:txBody>
      </p:sp>
      <p:pic>
        <p:nvPicPr>
          <p:cNvPr id="261" name="Google Shape;261;p14" title="product3_hario_openai_v1.png"/>
          <p:cNvPicPr preferRelativeResize="0"/>
          <p:nvPr/>
        </p:nvPicPr>
        <p:blipFill rotWithShape="1">
          <a:blip r:embed="rId3">
            <a:alphaModFix/>
          </a:blip>
          <a:srcRect/>
          <a:stretch/>
        </p:blipFill>
        <p:spPr>
          <a:xfrm>
            <a:off x="623401" y="2827251"/>
            <a:ext cx="2853402" cy="2853402"/>
          </a:xfrm>
          <a:prstGeom prst="rect">
            <a:avLst/>
          </a:prstGeom>
          <a:noFill/>
          <a:ln>
            <a:noFill/>
          </a:ln>
        </p:spPr>
      </p:pic>
      <p:pic>
        <p:nvPicPr>
          <p:cNvPr id="262" name="Google Shape;262;p14" title="product3_hario_openai_v2.png"/>
          <p:cNvPicPr preferRelativeResize="0"/>
          <p:nvPr/>
        </p:nvPicPr>
        <p:blipFill rotWithShape="1">
          <a:blip r:embed="rId4">
            <a:alphaModFix/>
          </a:blip>
          <a:srcRect/>
          <a:stretch/>
        </p:blipFill>
        <p:spPr>
          <a:xfrm>
            <a:off x="4165615" y="2851301"/>
            <a:ext cx="2853402" cy="2853402"/>
          </a:xfrm>
          <a:prstGeom prst="rect">
            <a:avLst/>
          </a:prstGeom>
          <a:noFill/>
          <a:ln>
            <a:noFill/>
          </a:ln>
        </p:spPr>
      </p:pic>
      <p:pic>
        <p:nvPicPr>
          <p:cNvPr id="263" name="Google Shape;263;p14" title="product3_hario_openai_v3.png"/>
          <p:cNvPicPr preferRelativeResize="0"/>
          <p:nvPr/>
        </p:nvPicPr>
        <p:blipFill rotWithShape="1">
          <a:blip r:embed="rId5">
            <a:alphaModFix/>
          </a:blip>
          <a:srcRect/>
          <a:stretch/>
        </p:blipFill>
        <p:spPr>
          <a:xfrm>
            <a:off x="7707780" y="2879802"/>
            <a:ext cx="2796340" cy="2796396"/>
          </a:xfrm>
          <a:prstGeom prst="rect">
            <a:avLst/>
          </a:prstGeom>
          <a:noFill/>
          <a:ln>
            <a:noFill/>
          </a:ln>
        </p:spPr>
      </p:pic>
      <p:pic>
        <p:nvPicPr>
          <p:cNvPr id="264" name="Google Shape;264;p14" title="product3_hario_sdxl_v1.png"/>
          <p:cNvPicPr preferRelativeResize="0"/>
          <p:nvPr/>
        </p:nvPicPr>
        <p:blipFill rotWithShape="1">
          <a:blip r:embed="rId6">
            <a:alphaModFix/>
          </a:blip>
          <a:srcRect/>
          <a:stretch/>
        </p:blipFill>
        <p:spPr>
          <a:xfrm>
            <a:off x="623378" y="6807356"/>
            <a:ext cx="2796340" cy="2796340"/>
          </a:xfrm>
          <a:prstGeom prst="rect">
            <a:avLst/>
          </a:prstGeom>
          <a:noFill/>
          <a:ln>
            <a:noFill/>
          </a:ln>
        </p:spPr>
      </p:pic>
      <p:pic>
        <p:nvPicPr>
          <p:cNvPr id="265" name="Google Shape;265;p14" title="product3_hario_sdxl_v2.png"/>
          <p:cNvPicPr preferRelativeResize="0"/>
          <p:nvPr/>
        </p:nvPicPr>
        <p:blipFill rotWithShape="1">
          <a:blip r:embed="rId7">
            <a:alphaModFix/>
          </a:blip>
          <a:srcRect/>
          <a:stretch/>
        </p:blipFill>
        <p:spPr>
          <a:xfrm>
            <a:off x="4165594" y="6807356"/>
            <a:ext cx="2796340" cy="2796340"/>
          </a:xfrm>
          <a:prstGeom prst="rect">
            <a:avLst/>
          </a:prstGeom>
          <a:noFill/>
          <a:ln>
            <a:noFill/>
          </a:ln>
        </p:spPr>
      </p:pic>
      <p:pic>
        <p:nvPicPr>
          <p:cNvPr id="266" name="Google Shape;266;p14" title="product3_hario_sdxl_v3.png"/>
          <p:cNvPicPr preferRelativeResize="0"/>
          <p:nvPr/>
        </p:nvPicPr>
        <p:blipFill rotWithShape="1">
          <a:blip r:embed="rId8">
            <a:alphaModFix/>
          </a:blip>
          <a:srcRect/>
          <a:stretch/>
        </p:blipFill>
        <p:spPr>
          <a:xfrm>
            <a:off x="7707808" y="6807356"/>
            <a:ext cx="2796340" cy="2796340"/>
          </a:xfrm>
          <a:prstGeom prst="rect">
            <a:avLst/>
          </a:prstGeom>
          <a:noFill/>
          <a:ln>
            <a:noFill/>
          </a:ln>
        </p:spPr>
      </p:pic>
      <p:sp>
        <p:nvSpPr>
          <p:cNvPr id="267" name="Google Shape;267;p14"/>
          <p:cNvSpPr txBox="1"/>
          <p:nvPr/>
        </p:nvSpPr>
        <p:spPr>
          <a:xfrm>
            <a:off x="623400" y="1930250"/>
            <a:ext cx="2435400" cy="897000"/>
          </a:xfrm>
          <a:prstGeom prst="rect">
            <a:avLst/>
          </a:prstGeom>
          <a:noFill/>
          <a:ln>
            <a:noFill/>
          </a:ln>
        </p:spPr>
        <p:txBody>
          <a:bodyPr spcFirstLastPara="1" wrap="square" lIns="182850" tIns="182850" rIns="182850" bIns="182850" anchor="t" anchorCtr="0">
            <a:noAutofit/>
          </a:bodyPr>
          <a:lstStyle/>
          <a:p>
            <a:pPr marL="0" marR="0" lvl="0" indent="0" algn="l" rtl="0">
              <a:spcBef>
                <a:spcPts val="0"/>
              </a:spcBef>
              <a:spcAft>
                <a:spcPts val="0"/>
              </a:spcAft>
              <a:buNone/>
            </a:pPr>
            <a:r>
              <a:rPr lang="en-US" sz="3600">
                <a:solidFill>
                  <a:schemeClr val="dk2"/>
                </a:solidFill>
                <a:latin typeface="Calibri"/>
                <a:ea typeface="Calibri"/>
                <a:cs typeface="Calibri"/>
                <a:sym typeface="Calibri"/>
              </a:rPr>
              <a:t>OpenAI</a:t>
            </a:r>
            <a:endParaRPr sz="3600">
              <a:solidFill>
                <a:schemeClr val="dk2"/>
              </a:solidFill>
              <a:latin typeface="Calibri"/>
              <a:ea typeface="Calibri"/>
              <a:cs typeface="Calibri"/>
              <a:sym typeface="Calibri"/>
            </a:endParaRPr>
          </a:p>
        </p:txBody>
      </p:sp>
      <p:sp>
        <p:nvSpPr>
          <p:cNvPr id="268" name="Google Shape;268;p14"/>
          <p:cNvSpPr txBox="1"/>
          <p:nvPr/>
        </p:nvSpPr>
        <p:spPr>
          <a:xfrm>
            <a:off x="623400" y="5795500"/>
            <a:ext cx="2435400" cy="897000"/>
          </a:xfrm>
          <a:prstGeom prst="rect">
            <a:avLst/>
          </a:prstGeom>
          <a:noFill/>
          <a:ln>
            <a:noFill/>
          </a:ln>
        </p:spPr>
        <p:txBody>
          <a:bodyPr spcFirstLastPara="1" wrap="square" lIns="182850" tIns="182850" rIns="182850" bIns="182850" anchor="t" anchorCtr="0">
            <a:noAutofit/>
          </a:bodyPr>
          <a:lstStyle/>
          <a:p>
            <a:pPr marL="0" marR="0" lvl="0" indent="0" algn="l" rtl="0">
              <a:spcBef>
                <a:spcPts val="0"/>
              </a:spcBef>
              <a:spcAft>
                <a:spcPts val="0"/>
              </a:spcAft>
              <a:buNone/>
            </a:pPr>
            <a:r>
              <a:rPr lang="en-US" sz="3600">
                <a:solidFill>
                  <a:schemeClr val="dk2"/>
                </a:solidFill>
                <a:latin typeface="Calibri"/>
                <a:ea typeface="Calibri"/>
                <a:cs typeface="Calibri"/>
                <a:sym typeface="Calibri"/>
              </a:rPr>
              <a:t>SDXL</a:t>
            </a:r>
            <a:endParaRPr sz="3600">
              <a:solidFill>
                <a:schemeClr val="dk2"/>
              </a:solidFill>
              <a:latin typeface="Calibri"/>
              <a:ea typeface="Calibri"/>
              <a:cs typeface="Calibri"/>
              <a:sym typeface="Calibri"/>
            </a:endParaRPr>
          </a:p>
        </p:txBody>
      </p:sp>
      <p:pic>
        <p:nvPicPr>
          <p:cNvPr id="269" name="Google Shape;269;p14"/>
          <p:cNvPicPr preferRelativeResize="0"/>
          <p:nvPr/>
        </p:nvPicPr>
        <p:blipFill rotWithShape="1">
          <a:blip r:embed="rId9">
            <a:alphaModFix/>
          </a:blip>
          <a:srcRect/>
          <a:stretch/>
        </p:blipFill>
        <p:spPr>
          <a:xfrm>
            <a:off x="13405249" y="2172913"/>
            <a:ext cx="2796349" cy="251217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15"/>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Autofit/>
          </a:bodyPr>
          <a:lstStyle/>
          <a:p>
            <a:pPr marL="0" lvl="0" indent="0" algn="l" rtl="0">
              <a:spcBef>
                <a:spcPts val="0"/>
              </a:spcBef>
              <a:spcAft>
                <a:spcPts val="0"/>
              </a:spcAft>
              <a:buClr>
                <a:schemeClr val="dk1"/>
              </a:buClr>
              <a:buSzPts val="2800"/>
              <a:buFont typeface="Calibri"/>
              <a:buNone/>
            </a:pPr>
            <a:r>
              <a:rPr lang="en-US" sz="7000">
                <a:latin typeface="Tenor Sans"/>
                <a:ea typeface="Tenor Sans"/>
                <a:cs typeface="Tenor Sans"/>
                <a:sym typeface="Tenor Sans"/>
              </a:rPr>
              <a:t>Image Generation Summary</a:t>
            </a:r>
            <a:endParaRPr sz="7000">
              <a:latin typeface="Tenor Sans"/>
              <a:ea typeface="Tenor Sans"/>
              <a:cs typeface="Tenor Sans"/>
              <a:sym typeface="Tenor Sans"/>
            </a:endParaRPr>
          </a:p>
        </p:txBody>
      </p:sp>
      <p:sp>
        <p:nvSpPr>
          <p:cNvPr id="275" name="Google Shape;275;p15"/>
          <p:cNvSpPr txBox="1">
            <a:spLocks noGrp="1"/>
          </p:cNvSpPr>
          <p:nvPr>
            <p:ph type="body" idx="1"/>
          </p:nvPr>
        </p:nvSpPr>
        <p:spPr>
          <a:xfrm>
            <a:off x="623400" y="3201400"/>
            <a:ext cx="17041200" cy="6832800"/>
          </a:xfrm>
          <a:prstGeom prst="rect">
            <a:avLst/>
          </a:prstGeom>
          <a:noFill/>
          <a:ln>
            <a:noFill/>
          </a:ln>
        </p:spPr>
        <p:txBody>
          <a:bodyPr spcFirstLastPara="1" wrap="square" lIns="182850" tIns="182850" rIns="182850" bIns="182850" anchor="t" anchorCtr="0">
            <a:normAutofit/>
          </a:bodyPr>
          <a:lstStyle/>
          <a:p>
            <a:pPr marL="914400" lvl="0" indent="-736600" algn="l" rtl="0">
              <a:spcBef>
                <a:spcPts val="2400"/>
              </a:spcBef>
              <a:spcAft>
                <a:spcPts val="0"/>
              </a:spcAft>
              <a:buClr>
                <a:schemeClr val="dk1"/>
              </a:buClr>
              <a:buSzPts val="3200"/>
              <a:buChar char="●"/>
            </a:pPr>
            <a:r>
              <a:rPr lang="en-US" b="1">
                <a:solidFill>
                  <a:schemeClr val="dk1"/>
                </a:solidFill>
              </a:rPr>
              <a:t>OpenAI → highe</a:t>
            </a:r>
            <a:r>
              <a:rPr lang="en-US" b="1"/>
              <a:t>r</a:t>
            </a:r>
            <a:r>
              <a:rPr lang="en-US" b="1">
                <a:solidFill>
                  <a:schemeClr val="dk1"/>
                </a:solidFill>
              </a:rPr>
              <a:t> accuracy</a:t>
            </a:r>
            <a:r>
              <a:rPr lang="en-US">
                <a:solidFill>
                  <a:schemeClr val="dk1"/>
                </a:solidFill>
              </a:rPr>
              <a:t>, be</a:t>
            </a:r>
            <a:r>
              <a:rPr lang="en-US"/>
              <a:t>tter</a:t>
            </a:r>
            <a:r>
              <a:rPr lang="en-US">
                <a:solidFill>
                  <a:schemeClr val="dk1"/>
                </a:solidFill>
              </a:rPr>
              <a:t> at capturing correct shape, layout, and components.</a:t>
            </a:r>
            <a:br>
              <a:rPr lang="en-US">
                <a:solidFill>
                  <a:schemeClr val="dk1"/>
                </a:solidFill>
              </a:rPr>
            </a:br>
            <a:endParaRPr>
              <a:solidFill>
                <a:schemeClr val="dk1"/>
              </a:solidFill>
            </a:endParaRPr>
          </a:p>
          <a:p>
            <a:pPr marL="914400" lvl="0" indent="-736600" algn="l" rtl="0">
              <a:spcBef>
                <a:spcPts val="0"/>
              </a:spcBef>
              <a:spcAft>
                <a:spcPts val="0"/>
              </a:spcAft>
              <a:buClr>
                <a:schemeClr val="dk1"/>
              </a:buClr>
              <a:buSzPts val="3200"/>
              <a:buChar char="●"/>
            </a:pPr>
            <a:r>
              <a:rPr lang="en-US" b="1">
                <a:solidFill>
                  <a:schemeClr val="dk1"/>
                </a:solidFill>
              </a:rPr>
              <a:t>SDXL → mo</a:t>
            </a:r>
            <a:r>
              <a:rPr lang="en-US" b="1"/>
              <a:t>re</a:t>
            </a:r>
            <a:r>
              <a:rPr lang="en-US" b="1">
                <a:solidFill>
                  <a:schemeClr val="dk1"/>
                </a:solidFill>
              </a:rPr>
              <a:t> photorealistic</a:t>
            </a:r>
            <a:r>
              <a:rPr lang="en-US">
                <a:solidFill>
                  <a:schemeClr val="dk1"/>
                </a:solidFill>
              </a:rPr>
              <a:t>, but often hallucinates unrelated product forms.</a:t>
            </a:r>
            <a:br>
              <a:rPr lang="en-US">
                <a:solidFill>
                  <a:schemeClr val="dk1"/>
                </a:solidFill>
              </a:rPr>
            </a:br>
            <a:endParaRPr>
              <a:solidFill>
                <a:schemeClr val="dk1"/>
              </a:solidFill>
            </a:endParaRPr>
          </a:p>
          <a:p>
            <a:pPr marL="914400" lvl="0" indent="-736600" algn="l" rtl="0">
              <a:spcBef>
                <a:spcPts val="0"/>
              </a:spcBef>
              <a:spcAft>
                <a:spcPts val="0"/>
              </a:spcAft>
              <a:buClr>
                <a:schemeClr val="dk1"/>
              </a:buClr>
              <a:buSzPts val="3200"/>
              <a:buChar char="●"/>
            </a:pPr>
            <a:r>
              <a:rPr lang="en-US" b="1">
                <a:solidFill>
                  <a:schemeClr val="dk1"/>
                </a:solidFill>
              </a:rPr>
              <a:t>Structured prompts</a:t>
            </a:r>
            <a:r>
              <a:rPr lang="en-US">
                <a:solidFill>
                  <a:schemeClr val="dk1"/>
                </a:solidFill>
              </a:rPr>
              <a:t> produce the most consistent and faithful results.</a:t>
            </a:r>
            <a:br>
              <a:rPr lang="en-US">
                <a:solidFill>
                  <a:schemeClr val="dk1"/>
                </a:solidFill>
              </a:rPr>
            </a:br>
            <a:endParaRPr>
              <a:solidFill>
                <a:schemeClr val="dk1"/>
              </a:solidFill>
            </a:endParaRPr>
          </a:p>
          <a:p>
            <a:pPr marL="914400" lvl="0" indent="-736600" algn="l" rtl="0">
              <a:spcBef>
                <a:spcPts val="0"/>
              </a:spcBef>
              <a:spcAft>
                <a:spcPts val="0"/>
              </a:spcAft>
              <a:buClr>
                <a:schemeClr val="dk1"/>
              </a:buClr>
              <a:buSzPts val="3200"/>
              <a:buChar char="●"/>
            </a:pPr>
            <a:r>
              <a:rPr lang="en-US">
                <a:solidFill>
                  <a:schemeClr val="dk1"/>
                </a:solidFill>
              </a:rPr>
              <a:t>Both models struggle with </a:t>
            </a:r>
            <a:r>
              <a:rPr lang="en-US" b="1">
                <a:solidFill>
                  <a:schemeClr val="dk1"/>
                </a:solidFill>
              </a:rPr>
              <a:t>fine details</a:t>
            </a:r>
            <a:r>
              <a:rPr lang="en-US">
                <a:solidFill>
                  <a:schemeClr val="dk1"/>
                </a:solidFill>
              </a:rPr>
              <a:t>, UI icons, and precise component geometry.</a:t>
            </a:r>
            <a:br>
              <a:rPr lang="en-US">
                <a:solidFill>
                  <a:schemeClr val="dk1"/>
                </a:solidFill>
              </a:rPr>
            </a:br>
            <a:endParaRPr>
              <a:solidFill>
                <a:schemeClr val="dk1"/>
              </a:solidFill>
            </a:endParaRPr>
          </a:p>
          <a:p>
            <a:pPr marL="914400" lvl="0" indent="-736600" algn="l" rtl="0">
              <a:spcBef>
                <a:spcPts val="0"/>
              </a:spcBef>
              <a:spcAft>
                <a:spcPts val="0"/>
              </a:spcAft>
              <a:buClr>
                <a:schemeClr val="dk1"/>
              </a:buClr>
              <a:buSzPts val="3200"/>
              <a:buChar char="●"/>
            </a:pPr>
            <a:r>
              <a:rPr lang="en-US">
                <a:solidFill>
                  <a:schemeClr val="dk1"/>
                </a:solidFill>
              </a:rPr>
              <a:t>Customer reviews provide enough signal for </a:t>
            </a:r>
            <a:r>
              <a:rPr lang="en-US" b="1">
                <a:solidFill>
                  <a:schemeClr val="dk1"/>
                </a:solidFill>
              </a:rPr>
              <a:t>approximate product reconstruction</a:t>
            </a:r>
            <a:r>
              <a:rPr lang="en-US">
                <a:solidFill>
                  <a:schemeClr val="dk1"/>
                </a:solidFill>
              </a:rPr>
              <a:t>, but not exact replication.</a:t>
            </a:r>
            <a:endParaRPr/>
          </a:p>
        </p:txBody>
      </p:sp>
      <p:sp>
        <p:nvSpPr>
          <p:cNvPr id="276" name="Google Shape;276;p15"/>
          <p:cNvSpPr/>
          <p:nvPr/>
        </p:nvSpPr>
        <p:spPr>
          <a:xfrm>
            <a:off x="-3137432" y="7200900"/>
            <a:ext cx="6274865" cy="4114800"/>
          </a:xfrm>
          <a:custGeom>
            <a:avLst/>
            <a:gdLst/>
            <a:ahLst/>
            <a:cxnLst/>
            <a:rect l="l" t="t" r="r" b="b"/>
            <a:pathLst>
              <a:path w="6274865" h="4114800" extrusionOk="0">
                <a:moveTo>
                  <a:pt x="0" y="0"/>
                </a:moveTo>
                <a:lnTo>
                  <a:pt x="6274864" y="0"/>
                </a:lnTo>
                <a:lnTo>
                  <a:pt x="6274864" y="4114800"/>
                </a:lnTo>
                <a:lnTo>
                  <a:pt x="0" y="41148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3ad4b18bd4c_0_6"/>
          <p:cNvSpPr/>
          <p:nvPr/>
        </p:nvSpPr>
        <p:spPr>
          <a:xfrm rot="-10089340">
            <a:off x="3200329" y="-10692006"/>
            <a:ext cx="14119357" cy="11988617"/>
          </a:xfrm>
          <a:custGeom>
            <a:avLst/>
            <a:gdLst/>
            <a:ahLst/>
            <a:cxnLst/>
            <a:rect l="l" t="t" r="r" b="b"/>
            <a:pathLst>
              <a:path w="14136818" h="12003443" extrusionOk="0">
                <a:moveTo>
                  <a:pt x="0" y="0"/>
                </a:moveTo>
                <a:lnTo>
                  <a:pt x="14136818" y="0"/>
                </a:lnTo>
                <a:lnTo>
                  <a:pt x="14136818" y="12003443"/>
                </a:lnTo>
                <a:lnTo>
                  <a:pt x="0" y="12003443"/>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2" name="Google Shape;282;g3ad4b18bd4c_0_6"/>
          <p:cNvSpPr txBox="1"/>
          <p:nvPr/>
        </p:nvSpPr>
        <p:spPr>
          <a:xfrm>
            <a:off x="2105025" y="1562100"/>
            <a:ext cx="14078100" cy="1077300"/>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None/>
            </a:pPr>
            <a:r>
              <a:rPr lang="en-US" sz="6999">
                <a:solidFill>
                  <a:srgbClr val="383838"/>
                </a:solidFill>
                <a:latin typeface="Tenor Sans"/>
                <a:ea typeface="Tenor Sans"/>
                <a:cs typeface="Tenor Sans"/>
                <a:sym typeface="Tenor Sans"/>
              </a:rPr>
              <a:t>AI Agentic Workflow</a:t>
            </a:r>
            <a:endParaRPr/>
          </a:p>
        </p:txBody>
      </p:sp>
      <p:sp>
        <p:nvSpPr>
          <p:cNvPr id="283" name="Google Shape;283;g3ad4b18bd4c_0_6"/>
          <p:cNvSpPr txBox="1"/>
          <p:nvPr/>
        </p:nvSpPr>
        <p:spPr>
          <a:xfrm>
            <a:off x="1908375" y="3126075"/>
            <a:ext cx="15023100" cy="674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599" b="1">
                <a:solidFill>
                  <a:srgbClr val="383838"/>
                </a:solidFill>
                <a:latin typeface="Tenor Sans"/>
                <a:ea typeface="Tenor Sans"/>
                <a:cs typeface="Tenor Sans"/>
                <a:sym typeface="Tenor Sans"/>
              </a:rPr>
              <a:t>Researcher Agent</a:t>
            </a:r>
            <a:endParaRPr sz="2599" b="1">
              <a:solidFill>
                <a:srgbClr val="383838"/>
              </a:solidFill>
              <a:latin typeface="Tenor Sans"/>
              <a:ea typeface="Tenor Sans"/>
              <a:cs typeface="Tenor Sans"/>
              <a:sym typeface="Tenor Sans"/>
            </a:endParaRPr>
          </a:p>
          <a:p>
            <a:pPr marL="457200" lvl="0" indent="-393636" algn="l" rtl="0">
              <a:lnSpc>
                <a:spcPct val="115000"/>
              </a:lnSpc>
              <a:spcBef>
                <a:spcPts val="1200"/>
              </a:spcBef>
              <a:spcAft>
                <a:spcPts val="0"/>
              </a:spcAft>
              <a:buClr>
                <a:srgbClr val="383838"/>
              </a:buClr>
              <a:buSzPts val="2599"/>
              <a:buFont typeface="Tenor Sans"/>
              <a:buChar char="●"/>
            </a:pPr>
            <a:r>
              <a:rPr lang="en-US" sz="2599">
                <a:solidFill>
                  <a:srgbClr val="383838"/>
                </a:solidFill>
                <a:latin typeface="Tenor Sans"/>
                <a:ea typeface="Tenor Sans"/>
                <a:cs typeface="Tenor Sans"/>
                <a:sym typeface="Tenor Sans"/>
              </a:rPr>
              <a:t>Function: Data ingestion</a:t>
            </a:r>
            <a:endParaRPr sz="2599">
              <a:solidFill>
                <a:srgbClr val="383838"/>
              </a:solidFill>
              <a:latin typeface="Tenor Sans"/>
              <a:ea typeface="Tenor Sans"/>
              <a:cs typeface="Tenor Sans"/>
              <a:sym typeface="Tenor Sans"/>
            </a:endParaRPr>
          </a:p>
          <a:p>
            <a:pPr marL="457200" lvl="0" indent="-393636" algn="l" rtl="0">
              <a:lnSpc>
                <a:spcPct val="115000"/>
              </a:lnSpc>
              <a:spcBef>
                <a:spcPts val="0"/>
              </a:spcBef>
              <a:spcAft>
                <a:spcPts val="0"/>
              </a:spcAft>
              <a:buClr>
                <a:srgbClr val="383838"/>
              </a:buClr>
              <a:buSzPts val="2599"/>
              <a:buFont typeface="Tenor Sans"/>
              <a:buChar char="●"/>
            </a:pPr>
            <a:r>
              <a:rPr lang="en-US" sz="2599">
                <a:solidFill>
                  <a:srgbClr val="383838"/>
                </a:solidFill>
                <a:latin typeface="Tenor Sans"/>
                <a:ea typeface="Tenor Sans"/>
                <a:cs typeface="Tenor Sans"/>
                <a:sym typeface="Tenor Sans"/>
              </a:rPr>
              <a:t>Live Mode: Selenium-based scraping of Amazon product pages (descriptions, reviews)</a:t>
            </a:r>
            <a:endParaRPr sz="2599">
              <a:solidFill>
                <a:srgbClr val="383838"/>
              </a:solidFill>
              <a:latin typeface="Tenor Sans"/>
              <a:ea typeface="Tenor Sans"/>
              <a:cs typeface="Tenor Sans"/>
              <a:sym typeface="Tenor Sans"/>
            </a:endParaRPr>
          </a:p>
          <a:p>
            <a:pPr marL="0" lvl="0" indent="0" algn="l" rtl="0">
              <a:lnSpc>
                <a:spcPct val="115000"/>
              </a:lnSpc>
              <a:spcBef>
                <a:spcPts val="1200"/>
              </a:spcBef>
              <a:spcAft>
                <a:spcPts val="0"/>
              </a:spcAft>
              <a:buNone/>
            </a:pPr>
            <a:r>
              <a:rPr lang="en-US" sz="2599" b="1">
                <a:solidFill>
                  <a:srgbClr val="383838"/>
                </a:solidFill>
                <a:latin typeface="Tenor Sans"/>
                <a:ea typeface="Tenor Sans"/>
                <a:cs typeface="Tenor Sans"/>
                <a:sym typeface="Tenor Sans"/>
              </a:rPr>
              <a:t>Analyst Agent</a:t>
            </a:r>
            <a:endParaRPr sz="2599" b="1">
              <a:solidFill>
                <a:srgbClr val="383838"/>
              </a:solidFill>
              <a:latin typeface="Tenor Sans"/>
              <a:ea typeface="Tenor Sans"/>
              <a:cs typeface="Tenor Sans"/>
              <a:sym typeface="Tenor Sans"/>
            </a:endParaRPr>
          </a:p>
          <a:p>
            <a:pPr marL="457200" lvl="0" indent="-393636" algn="l" rtl="0">
              <a:lnSpc>
                <a:spcPct val="115000"/>
              </a:lnSpc>
              <a:spcBef>
                <a:spcPts val="1200"/>
              </a:spcBef>
              <a:spcAft>
                <a:spcPts val="0"/>
              </a:spcAft>
              <a:buClr>
                <a:srgbClr val="383838"/>
              </a:buClr>
              <a:buSzPts val="2599"/>
              <a:buFont typeface="Tenor Sans"/>
              <a:buChar char="●"/>
            </a:pPr>
            <a:r>
              <a:rPr lang="en-US" sz="2599">
                <a:solidFill>
                  <a:srgbClr val="383838"/>
                </a:solidFill>
                <a:latin typeface="Tenor Sans"/>
                <a:ea typeface="Tenor Sans"/>
                <a:cs typeface="Tenor Sans"/>
                <a:sym typeface="Tenor Sans"/>
              </a:rPr>
              <a:t>Function: Use LLMs (GPT-4o) to parse unstructured text</a:t>
            </a:r>
            <a:endParaRPr sz="2599">
              <a:solidFill>
                <a:srgbClr val="383838"/>
              </a:solidFill>
              <a:latin typeface="Tenor Sans"/>
              <a:ea typeface="Tenor Sans"/>
              <a:cs typeface="Tenor Sans"/>
              <a:sym typeface="Tenor Sans"/>
            </a:endParaRPr>
          </a:p>
          <a:p>
            <a:pPr marL="457200" lvl="0" indent="-393636" algn="l" rtl="0">
              <a:lnSpc>
                <a:spcPct val="115000"/>
              </a:lnSpc>
              <a:spcBef>
                <a:spcPts val="0"/>
              </a:spcBef>
              <a:spcAft>
                <a:spcPts val="0"/>
              </a:spcAft>
              <a:buClr>
                <a:srgbClr val="383838"/>
              </a:buClr>
              <a:buSzPts val="2599"/>
              <a:buFont typeface="Tenor Sans"/>
              <a:buChar char="●"/>
            </a:pPr>
            <a:r>
              <a:rPr lang="en-US" sz="2599">
                <a:solidFill>
                  <a:srgbClr val="383838"/>
                </a:solidFill>
                <a:latin typeface="Tenor Sans"/>
                <a:ea typeface="Tenor Sans"/>
                <a:cs typeface="Tenor Sans"/>
                <a:sym typeface="Tenor Sans"/>
              </a:rPr>
              <a:t>Output: Extracts objective visual features and computes sentiment analysis</a:t>
            </a:r>
            <a:endParaRPr sz="2599">
              <a:solidFill>
                <a:srgbClr val="383838"/>
              </a:solidFill>
              <a:latin typeface="Tenor Sans"/>
              <a:ea typeface="Tenor Sans"/>
              <a:cs typeface="Tenor Sans"/>
              <a:sym typeface="Tenor Sans"/>
            </a:endParaRPr>
          </a:p>
          <a:p>
            <a:pPr marL="0" lvl="0" indent="0" algn="l" rtl="0">
              <a:lnSpc>
                <a:spcPct val="115000"/>
              </a:lnSpc>
              <a:spcBef>
                <a:spcPts val="1200"/>
              </a:spcBef>
              <a:spcAft>
                <a:spcPts val="0"/>
              </a:spcAft>
              <a:buNone/>
            </a:pPr>
            <a:r>
              <a:rPr lang="en-US" sz="2599" b="1">
                <a:solidFill>
                  <a:srgbClr val="383838"/>
                </a:solidFill>
                <a:latin typeface="Tenor Sans"/>
                <a:ea typeface="Tenor Sans"/>
                <a:cs typeface="Tenor Sans"/>
                <a:sym typeface="Tenor Sans"/>
              </a:rPr>
              <a:t>Creative Agent</a:t>
            </a:r>
            <a:endParaRPr sz="2599" b="1">
              <a:solidFill>
                <a:srgbClr val="383838"/>
              </a:solidFill>
              <a:latin typeface="Tenor Sans"/>
              <a:ea typeface="Tenor Sans"/>
              <a:cs typeface="Tenor Sans"/>
              <a:sym typeface="Tenor Sans"/>
            </a:endParaRPr>
          </a:p>
          <a:p>
            <a:pPr marL="457200" lvl="0" indent="-393636" algn="l" rtl="0">
              <a:lnSpc>
                <a:spcPct val="115000"/>
              </a:lnSpc>
              <a:spcBef>
                <a:spcPts val="1200"/>
              </a:spcBef>
              <a:spcAft>
                <a:spcPts val="0"/>
              </a:spcAft>
              <a:buClr>
                <a:srgbClr val="383838"/>
              </a:buClr>
              <a:buSzPts val="2599"/>
              <a:buFont typeface="Tenor Sans"/>
              <a:buChar char="●"/>
            </a:pPr>
            <a:r>
              <a:rPr lang="en-US" sz="2599">
                <a:solidFill>
                  <a:srgbClr val="383838"/>
                </a:solidFill>
                <a:latin typeface="Tenor Sans"/>
                <a:ea typeface="Tenor Sans"/>
                <a:cs typeface="Tenor Sans"/>
                <a:sym typeface="Tenor Sans"/>
              </a:rPr>
              <a:t>Function: Convert analyst output into a high-fidelity image-generation prompt optimized for diffusion models</a:t>
            </a:r>
            <a:endParaRPr sz="2599">
              <a:solidFill>
                <a:srgbClr val="383838"/>
              </a:solidFill>
              <a:latin typeface="Tenor Sans"/>
              <a:ea typeface="Tenor Sans"/>
              <a:cs typeface="Tenor Sans"/>
              <a:sym typeface="Tenor Sans"/>
            </a:endParaRPr>
          </a:p>
          <a:p>
            <a:pPr marL="0" lvl="0" indent="0" algn="l" rtl="0">
              <a:lnSpc>
                <a:spcPct val="115000"/>
              </a:lnSpc>
              <a:spcBef>
                <a:spcPts val="1200"/>
              </a:spcBef>
              <a:spcAft>
                <a:spcPts val="0"/>
              </a:spcAft>
              <a:buNone/>
            </a:pPr>
            <a:r>
              <a:rPr lang="en-US" sz="2599" b="1">
                <a:solidFill>
                  <a:srgbClr val="383838"/>
                </a:solidFill>
                <a:latin typeface="Tenor Sans"/>
                <a:ea typeface="Tenor Sans"/>
                <a:cs typeface="Tenor Sans"/>
                <a:sym typeface="Tenor Sans"/>
              </a:rPr>
              <a:t>Visualizer Agent</a:t>
            </a:r>
            <a:endParaRPr sz="2599" b="1">
              <a:solidFill>
                <a:srgbClr val="383838"/>
              </a:solidFill>
              <a:latin typeface="Tenor Sans"/>
              <a:ea typeface="Tenor Sans"/>
              <a:cs typeface="Tenor Sans"/>
              <a:sym typeface="Tenor Sans"/>
            </a:endParaRPr>
          </a:p>
          <a:p>
            <a:pPr marL="457200" lvl="0" indent="-393636" algn="l" rtl="0">
              <a:lnSpc>
                <a:spcPct val="115000"/>
              </a:lnSpc>
              <a:spcBef>
                <a:spcPts val="1200"/>
              </a:spcBef>
              <a:spcAft>
                <a:spcPts val="0"/>
              </a:spcAft>
              <a:buClr>
                <a:srgbClr val="383838"/>
              </a:buClr>
              <a:buSzPts val="2599"/>
              <a:buFont typeface="Tenor Sans"/>
              <a:buChar char="●"/>
            </a:pPr>
            <a:r>
              <a:rPr lang="en-US" sz="2599">
                <a:solidFill>
                  <a:srgbClr val="383838"/>
                </a:solidFill>
                <a:latin typeface="Tenor Sans"/>
                <a:ea typeface="Tenor Sans"/>
                <a:cs typeface="Tenor Sans"/>
                <a:sym typeface="Tenor Sans"/>
              </a:rPr>
              <a:t>Function: Use DALL·E 3 to generate a visual prototype from the creative prompt</a:t>
            </a:r>
            <a:endParaRPr sz="2599">
              <a:solidFill>
                <a:srgbClr val="383838"/>
              </a:solidFill>
              <a:latin typeface="Tenor Sans"/>
              <a:ea typeface="Tenor Sans"/>
              <a:cs typeface="Tenor Sans"/>
              <a:sym typeface="Tenor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g3ad715ce22e_3_0"/>
          <p:cNvSpPr/>
          <p:nvPr/>
        </p:nvSpPr>
        <p:spPr>
          <a:xfrm rot="-10089340">
            <a:off x="3200329" y="-10692006"/>
            <a:ext cx="14119357" cy="11988617"/>
          </a:xfrm>
          <a:custGeom>
            <a:avLst/>
            <a:gdLst/>
            <a:ahLst/>
            <a:cxnLst/>
            <a:rect l="l" t="t" r="r" b="b"/>
            <a:pathLst>
              <a:path w="14136818" h="12003443" extrusionOk="0">
                <a:moveTo>
                  <a:pt x="0" y="0"/>
                </a:moveTo>
                <a:lnTo>
                  <a:pt x="14136818" y="0"/>
                </a:lnTo>
                <a:lnTo>
                  <a:pt x="14136818" y="12003443"/>
                </a:lnTo>
                <a:lnTo>
                  <a:pt x="0" y="12003443"/>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9" name="Google Shape;289;g3ad715ce22e_3_0"/>
          <p:cNvSpPr txBox="1"/>
          <p:nvPr/>
        </p:nvSpPr>
        <p:spPr>
          <a:xfrm>
            <a:off x="2105025" y="1562100"/>
            <a:ext cx="14078100" cy="1077300"/>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None/>
            </a:pPr>
            <a:r>
              <a:rPr lang="en-US" sz="6999">
                <a:solidFill>
                  <a:srgbClr val="383838"/>
                </a:solidFill>
                <a:latin typeface="Tenor Sans"/>
                <a:ea typeface="Tenor Sans"/>
                <a:cs typeface="Tenor Sans"/>
                <a:sym typeface="Tenor Sans"/>
              </a:rPr>
              <a:t>AI Agentic Workflow</a:t>
            </a:r>
            <a:endParaRPr/>
          </a:p>
        </p:txBody>
      </p:sp>
      <p:sp>
        <p:nvSpPr>
          <p:cNvPr id="290" name="Google Shape;290;g3ad715ce22e_3_0"/>
          <p:cNvSpPr txBox="1"/>
          <p:nvPr/>
        </p:nvSpPr>
        <p:spPr>
          <a:xfrm>
            <a:off x="7603275" y="4813300"/>
            <a:ext cx="3081600" cy="203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6999">
                <a:solidFill>
                  <a:srgbClr val="383838"/>
                </a:solidFill>
                <a:latin typeface="Tenor Sans"/>
                <a:ea typeface="Tenor Sans"/>
                <a:cs typeface="Tenor Sans"/>
                <a:sym typeface="Tenor Sans"/>
              </a:rPr>
              <a:t>Demo</a:t>
            </a:r>
            <a:endParaRPr sz="320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16"/>
          <p:cNvSpPr/>
          <p:nvPr/>
        </p:nvSpPr>
        <p:spPr>
          <a:xfrm rot="-10087176">
            <a:off x="3189187" y="-10712043"/>
            <a:ext cx="14136818" cy="12003443"/>
          </a:xfrm>
          <a:custGeom>
            <a:avLst/>
            <a:gdLst/>
            <a:ahLst/>
            <a:cxnLst/>
            <a:rect l="l" t="t" r="r" b="b"/>
            <a:pathLst>
              <a:path w="14136818" h="12003443" extrusionOk="0">
                <a:moveTo>
                  <a:pt x="0" y="0"/>
                </a:moveTo>
                <a:lnTo>
                  <a:pt x="14136818" y="0"/>
                </a:lnTo>
                <a:lnTo>
                  <a:pt x="14136818" y="12003443"/>
                </a:lnTo>
                <a:lnTo>
                  <a:pt x="0" y="12003443"/>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6" name="Google Shape;296;p16"/>
          <p:cNvSpPr txBox="1"/>
          <p:nvPr/>
        </p:nvSpPr>
        <p:spPr>
          <a:xfrm>
            <a:off x="2105025" y="1562100"/>
            <a:ext cx="14077950" cy="1055948"/>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None/>
            </a:pPr>
            <a:r>
              <a:rPr lang="en-US" sz="6999">
                <a:solidFill>
                  <a:srgbClr val="383838"/>
                </a:solidFill>
                <a:latin typeface="Tenor Sans"/>
                <a:ea typeface="Tenor Sans"/>
                <a:cs typeface="Tenor Sans"/>
                <a:sym typeface="Tenor Sans"/>
              </a:rPr>
              <a:t>Challenges and Limitations</a:t>
            </a:r>
            <a:endParaRPr/>
          </a:p>
        </p:txBody>
      </p:sp>
      <p:sp>
        <p:nvSpPr>
          <p:cNvPr id="297" name="Google Shape;297;p16"/>
          <p:cNvSpPr txBox="1"/>
          <p:nvPr/>
        </p:nvSpPr>
        <p:spPr>
          <a:xfrm>
            <a:off x="666750" y="5107781"/>
            <a:ext cx="5448375" cy="492525"/>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3200" b="1">
                <a:solidFill>
                  <a:srgbClr val="505050"/>
                </a:solidFill>
                <a:latin typeface="Arial"/>
                <a:ea typeface="Arial"/>
                <a:cs typeface="Arial"/>
                <a:sym typeface="Arial"/>
              </a:rPr>
              <a:t>NOISY REVIEWS</a:t>
            </a:r>
            <a:endParaRPr sz="3200"/>
          </a:p>
        </p:txBody>
      </p:sp>
      <p:sp>
        <p:nvSpPr>
          <p:cNvPr id="298" name="Google Shape;298;p16"/>
          <p:cNvSpPr txBox="1"/>
          <p:nvPr/>
        </p:nvSpPr>
        <p:spPr>
          <a:xfrm>
            <a:off x="666850" y="6479595"/>
            <a:ext cx="5448300" cy="1921200"/>
          </a:xfrm>
          <a:prstGeom prst="rect">
            <a:avLst/>
          </a:prstGeom>
          <a:noFill/>
          <a:ln>
            <a:noFill/>
          </a:ln>
        </p:spPr>
        <p:txBody>
          <a:bodyPr spcFirstLastPara="1" wrap="square" lIns="0" tIns="0" rIns="0" bIns="0" anchor="t" anchorCtr="0">
            <a:spAutoFit/>
          </a:bodyPr>
          <a:lstStyle/>
          <a:p>
            <a:pPr marL="0" marR="0" lvl="0" indent="0" algn="ctr" rtl="0">
              <a:lnSpc>
                <a:spcPct val="140019"/>
              </a:lnSpc>
              <a:spcBef>
                <a:spcPts val="0"/>
              </a:spcBef>
              <a:spcAft>
                <a:spcPts val="0"/>
              </a:spcAft>
              <a:buNone/>
            </a:pPr>
            <a:r>
              <a:rPr lang="en-US" sz="2400">
                <a:solidFill>
                  <a:srgbClr val="505050"/>
                </a:solidFill>
                <a:latin typeface="Arial"/>
                <a:ea typeface="Arial"/>
                <a:cs typeface="Arial"/>
                <a:sym typeface="Arial"/>
              </a:rPr>
              <a:t>User reviews often contain </a:t>
            </a:r>
            <a:r>
              <a:rPr lang="en-US" sz="2400" b="1">
                <a:solidFill>
                  <a:srgbClr val="505050"/>
                </a:solidFill>
                <a:latin typeface="Arial"/>
                <a:ea typeface="Arial"/>
                <a:cs typeface="Arial"/>
                <a:sym typeface="Arial"/>
              </a:rPr>
              <a:t>inconsistent language</a:t>
            </a:r>
            <a:r>
              <a:rPr lang="en-US" sz="2400">
                <a:solidFill>
                  <a:srgbClr val="505050"/>
                </a:solidFill>
                <a:latin typeface="Arial"/>
                <a:ea typeface="Arial"/>
                <a:cs typeface="Arial"/>
                <a:sym typeface="Arial"/>
              </a:rPr>
              <a:t> and irrelevant information, making it difficult to extract reliable insights for image generation.</a:t>
            </a:r>
            <a:endParaRPr sz="2400"/>
          </a:p>
        </p:txBody>
      </p:sp>
      <p:sp>
        <p:nvSpPr>
          <p:cNvPr id="299" name="Google Shape;299;p16"/>
          <p:cNvSpPr txBox="1"/>
          <p:nvPr/>
        </p:nvSpPr>
        <p:spPr>
          <a:xfrm>
            <a:off x="6419850" y="5107781"/>
            <a:ext cx="5448375" cy="4464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2900" b="1">
                <a:solidFill>
                  <a:srgbClr val="505050"/>
                </a:solidFill>
              </a:rPr>
              <a:t>DATASET GENERALIZABILITY</a:t>
            </a:r>
            <a:endParaRPr sz="2900"/>
          </a:p>
        </p:txBody>
      </p:sp>
      <p:sp>
        <p:nvSpPr>
          <p:cNvPr id="300" name="Google Shape;300;p16"/>
          <p:cNvSpPr txBox="1"/>
          <p:nvPr/>
        </p:nvSpPr>
        <p:spPr>
          <a:xfrm>
            <a:off x="6419888" y="6479595"/>
            <a:ext cx="5448300" cy="2438400"/>
          </a:xfrm>
          <a:prstGeom prst="rect">
            <a:avLst/>
          </a:prstGeom>
          <a:noFill/>
          <a:ln>
            <a:noFill/>
          </a:ln>
        </p:spPr>
        <p:txBody>
          <a:bodyPr spcFirstLastPara="1" wrap="square" lIns="0" tIns="0" rIns="0" bIns="0" anchor="t" anchorCtr="0">
            <a:spAutoFit/>
          </a:bodyPr>
          <a:lstStyle/>
          <a:p>
            <a:pPr marL="0" marR="0" lvl="0" indent="0" algn="ctr" rtl="0">
              <a:lnSpc>
                <a:spcPct val="140019"/>
              </a:lnSpc>
              <a:spcBef>
                <a:spcPts val="0"/>
              </a:spcBef>
              <a:spcAft>
                <a:spcPts val="0"/>
              </a:spcAft>
              <a:buNone/>
            </a:pPr>
            <a:r>
              <a:rPr lang="en-US" sz="2400">
                <a:solidFill>
                  <a:srgbClr val="505050"/>
                </a:solidFill>
              </a:rPr>
              <a:t>Relying on a </a:t>
            </a:r>
            <a:r>
              <a:rPr lang="en-US" sz="2400" b="1">
                <a:solidFill>
                  <a:srgbClr val="505050"/>
                </a:solidFill>
              </a:rPr>
              <a:t>small subset</a:t>
            </a:r>
            <a:r>
              <a:rPr lang="en-US" sz="2400">
                <a:solidFill>
                  <a:srgbClr val="505050"/>
                </a:solidFill>
              </a:rPr>
              <a:t> of customer reviews (5-50), the extracted visual features may not fully represent the product, limiting the generalizability and accuracy of the generated images.</a:t>
            </a:r>
            <a:endParaRPr sz="2400"/>
          </a:p>
        </p:txBody>
      </p:sp>
      <p:sp>
        <p:nvSpPr>
          <p:cNvPr id="301" name="Google Shape;301;p16"/>
          <p:cNvSpPr txBox="1"/>
          <p:nvPr/>
        </p:nvSpPr>
        <p:spPr>
          <a:xfrm>
            <a:off x="12172950" y="5107781"/>
            <a:ext cx="5448300" cy="10710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2900" b="1">
                <a:solidFill>
                  <a:srgbClr val="505050"/>
                </a:solidFill>
              </a:rPr>
              <a:t>METRIC FOR GENERATED IMAGE</a:t>
            </a:r>
            <a:endParaRPr sz="2900"/>
          </a:p>
        </p:txBody>
      </p:sp>
      <p:sp>
        <p:nvSpPr>
          <p:cNvPr id="302" name="Google Shape;302;p16"/>
          <p:cNvSpPr txBox="1"/>
          <p:nvPr/>
        </p:nvSpPr>
        <p:spPr>
          <a:xfrm>
            <a:off x="12172950" y="6479595"/>
            <a:ext cx="5448300" cy="2438400"/>
          </a:xfrm>
          <a:prstGeom prst="rect">
            <a:avLst/>
          </a:prstGeom>
          <a:noFill/>
          <a:ln>
            <a:noFill/>
          </a:ln>
        </p:spPr>
        <p:txBody>
          <a:bodyPr spcFirstLastPara="1" wrap="square" lIns="0" tIns="0" rIns="0" bIns="0" anchor="t" anchorCtr="0">
            <a:spAutoFit/>
          </a:bodyPr>
          <a:lstStyle/>
          <a:p>
            <a:pPr marL="0" marR="0" lvl="0" indent="0" algn="ctr" rtl="0">
              <a:lnSpc>
                <a:spcPct val="140019"/>
              </a:lnSpc>
              <a:spcBef>
                <a:spcPts val="0"/>
              </a:spcBef>
              <a:spcAft>
                <a:spcPts val="0"/>
              </a:spcAft>
              <a:buNone/>
            </a:pPr>
            <a:r>
              <a:rPr lang="en-US" sz="2400">
                <a:solidFill>
                  <a:srgbClr val="505050"/>
                </a:solidFill>
              </a:rPr>
              <a:t>There is no fixed or standardized metric to </a:t>
            </a:r>
            <a:r>
              <a:rPr lang="en-US" sz="2400" b="1">
                <a:solidFill>
                  <a:srgbClr val="505050"/>
                </a:solidFill>
              </a:rPr>
              <a:t>evaluate</a:t>
            </a:r>
            <a:r>
              <a:rPr lang="en-US" sz="2400">
                <a:solidFill>
                  <a:srgbClr val="505050"/>
                </a:solidFill>
              </a:rPr>
              <a:t> the quality of the generated images or to objectively compare them with real product images, making assessment largely subjective.</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g3ad4b18bd4c_6_0"/>
          <p:cNvSpPr/>
          <p:nvPr/>
        </p:nvSpPr>
        <p:spPr>
          <a:xfrm rot="-10089340">
            <a:off x="3200329" y="-10692006"/>
            <a:ext cx="14119357" cy="11988617"/>
          </a:xfrm>
          <a:custGeom>
            <a:avLst/>
            <a:gdLst/>
            <a:ahLst/>
            <a:cxnLst/>
            <a:rect l="l" t="t" r="r" b="b"/>
            <a:pathLst>
              <a:path w="14136818" h="12003443" extrusionOk="0">
                <a:moveTo>
                  <a:pt x="0" y="0"/>
                </a:moveTo>
                <a:lnTo>
                  <a:pt x="14136818" y="0"/>
                </a:lnTo>
                <a:lnTo>
                  <a:pt x="14136818" y="12003443"/>
                </a:lnTo>
                <a:lnTo>
                  <a:pt x="0" y="12003443"/>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g3ad4b18bd4c_6_0"/>
          <p:cNvSpPr txBox="1"/>
          <p:nvPr/>
        </p:nvSpPr>
        <p:spPr>
          <a:xfrm>
            <a:off x="2105025" y="1562100"/>
            <a:ext cx="14078100" cy="1077300"/>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None/>
            </a:pPr>
            <a:r>
              <a:rPr lang="en-US" sz="6999">
                <a:solidFill>
                  <a:srgbClr val="383838"/>
                </a:solidFill>
                <a:latin typeface="Tenor Sans"/>
                <a:ea typeface="Tenor Sans"/>
                <a:cs typeface="Tenor Sans"/>
                <a:sym typeface="Tenor Sans"/>
              </a:rPr>
              <a:t>Outline</a:t>
            </a:r>
            <a:endParaRPr/>
          </a:p>
        </p:txBody>
      </p:sp>
      <p:sp>
        <p:nvSpPr>
          <p:cNvPr id="103" name="Google Shape;103;g3ad4b18bd4c_6_0"/>
          <p:cNvSpPr txBox="1"/>
          <p:nvPr/>
        </p:nvSpPr>
        <p:spPr>
          <a:xfrm>
            <a:off x="1163975" y="3074275"/>
            <a:ext cx="13527000" cy="6767100"/>
          </a:xfrm>
          <a:prstGeom prst="rect">
            <a:avLst/>
          </a:prstGeom>
          <a:noFill/>
          <a:ln>
            <a:noFill/>
          </a:ln>
        </p:spPr>
        <p:txBody>
          <a:bodyPr spcFirstLastPara="1" wrap="square" lIns="91425" tIns="91425" rIns="91425" bIns="91425" anchor="t" anchorCtr="0">
            <a:spAutoFit/>
          </a:bodyPr>
          <a:lstStyle/>
          <a:p>
            <a:pPr marL="457200" lvl="0" indent="-419100" algn="l" rtl="0">
              <a:lnSpc>
                <a:spcPct val="140014"/>
              </a:lnSpc>
              <a:spcBef>
                <a:spcPts val="0"/>
              </a:spcBef>
              <a:spcAft>
                <a:spcPts val="0"/>
              </a:spcAft>
              <a:buClr>
                <a:srgbClr val="505050"/>
              </a:buClr>
              <a:buSzPts val="3000"/>
              <a:buChar char="●"/>
            </a:pPr>
            <a:r>
              <a:rPr lang="en-US" sz="3000" b="1">
                <a:solidFill>
                  <a:srgbClr val="505050"/>
                </a:solidFill>
              </a:rPr>
              <a:t>Product Overview</a:t>
            </a:r>
            <a:endParaRPr sz="3000" b="1">
              <a:solidFill>
                <a:srgbClr val="505050"/>
              </a:solidFill>
            </a:endParaRPr>
          </a:p>
          <a:p>
            <a:pPr marL="457200" lvl="0" indent="-419100" algn="l" rtl="0">
              <a:lnSpc>
                <a:spcPct val="140014"/>
              </a:lnSpc>
              <a:spcBef>
                <a:spcPts val="0"/>
              </a:spcBef>
              <a:spcAft>
                <a:spcPts val="0"/>
              </a:spcAft>
              <a:buClr>
                <a:srgbClr val="505050"/>
              </a:buClr>
              <a:buSzPts val="3000"/>
              <a:buChar char="●"/>
            </a:pPr>
            <a:r>
              <a:rPr lang="en-US" sz="3000" b="1">
                <a:solidFill>
                  <a:srgbClr val="505050"/>
                </a:solidFill>
              </a:rPr>
              <a:t>Pipeline Selection</a:t>
            </a:r>
            <a:endParaRPr sz="3000" b="1">
              <a:solidFill>
                <a:srgbClr val="505050"/>
              </a:solidFill>
            </a:endParaRPr>
          </a:p>
          <a:p>
            <a:pPr marL="914400" lvl="1" indent="-393700" algn="l" rtl="0">
              <a:lnSpc>
                <a:spcPct val="140014"/>
              </a:lnSpc>
              <a:spcBef>
                <a:spcPts val="0"/>
              </a:spcBef>
              <a:spcAft>
                <a:spcPts val="0"/>
              </a:spcAft>
              <a:buClr>
                <a:srgbClr val="505050"/>
              </a:buClr>
              <a:buSzPts val="2600"/>
              <a:buChar char="○"/>
            </a:pPr>
            <a:r>
              <a:rPr lang="en-US" sz="2600">
                <a:solidFill>
                  <a:srgbClr val="505050"/>
                </a:solidFill>
              </a:rPr>
              <a:t>Model </a:t>
            </a:r>
            <a:endParaRPr sz="2600">
              <a:solidFill>
                <a:srgbClr val="505050"/>
              </a:solidFill>
            </a:endParaRPr>
          </a:p>
          <a:p>
            <a:pPr marL="914400" lvl="1" indent="-393700" algn="l" rtl="0">
              <a:lnSpc>
                <a:spcPct val="140014"/>
              </a:lnSpc>
              <a:spcBef>
                <a:spcPts val="0"/>
              </a:spcBef>
              <a:spcAft>
                <a:spcPts val="0"/>
              </a:spcAft>
              <a:buClr>
                <a:srgbClr val="505050"/>
              </a:buClr>
              <a:buSzPts val="2600"/>
              <a:buChar char="○"/>
            </a:pPr>
            <a:r>
              <a:rPr lang="en-US" sz="2600">
                <a:solidFill>
                  <a:srgbClr val="505050"/>
                </a:solidFill>
              </a:rPr>
              <a:t>Chunking strategy</a:t>
            </a:r>
            <a:endParaRPr sz="2600">
              <a:solidFill>
                <a:srgbClr val="505050"/>
              </a:solidFill>
            </a:endParaRPr>
          </a:p>
          <a:p>
            <a:pPr marL="457200" lvl="0" indent="-419100" algn="l" rtl="0">
              <a:lnSpc>
                <a:spcPct val="140014"/>
              </a:lnSpc>
              <a:spcBef>
                <a:spcPts val="0"/>
              </a:spcBef>
              <a:spcAft>
                <a:spcPts val="0"/>
              </a:spcAft>
              <a:buClr>
                <a:srgbClr val="505050"/>
              </a:buClr>
              <a:buSzPts val="3000"/>
              <a:buChar char="●"/>
            </a:pPr>
            <a:r>
              <a:rPr lang="en-US" sz="3000" b="1">
                <a:solidFill>
                  <a:srgbClr val="505050"/>
                </a:solidFill>
              </a:rPr>
              <a:t>Analytics Engine Components </a:t>
            </a:r>
            <a:endParaRPr sz="3000" b="1">
              <a:solidFill>
                <a:srgbClr val="505050"/>
              </a:solidFill>
            </a:endParaRPr>
          </a:p>
          <a:p>
            <a:pPr marL="914400" lvl="1" indent="-393700" algn="l" rtl="0">
              <a:lnSpc>
                <a:spcPct val="140014"/>
              </a:lnSpc>
              <a:spcBef>
                <a:spcPts val="0"/>
              </a:spcBef>
              <a:spcAft>
                <a:spcPts val="0"/>
              </a:spcAft>
              <a:buClr>
                <a:srgbClr val="505050"/>
              </a:buClr>
              <a:buSzPts val="2600"/>
              <a:buChar char="○"/>
            </a:pPr>
            <a:r>
              <a:rPr lang="en-US" sz="2600">
                <a:solidFill>
                  <a:srgbClr val="505050"/>
                </a:solidFill>
              </a:rPr>
              <a:t>Summarization, Visual feature, Product feature, Sentiment analysis</a:t>
            </a:r>
            <a:endParaRPr sz="2600">
              <a:solidFill>
                <a:srgbClr val="505050"/>
              </a:solidFill>
            </a:endParaRPr>
          </a:p>
          <a:p>
            <a:pPr marL="914400" lvl="1" indent="-393700" algn="l" rtl="0">
              <a:lnSpc>
                <a:spcPct val="140014"/>
              </a:lnSpc>
              <a:spcBef>
                <a:spcPts val="0"/>
              </a:spcBef>
              <a:spcAft>
                <a:spcPts val="0"/>
              </a:spcAft>
              <a:buClr>
                <a:srgbClr val="505050"/>
              </a:buClr>
              <a:buSzPts val="2600"/>
              <a:buChar char="○"/>
            </a:pPr>
            <a:r>
              <a:rPr lang="en-US" sz="2600">
                <a:solidFill>
                  <a:srgbClr val="505050"/>
                </a:solidFill>
              </a:rPr>
              <a:t>Topic extraction, Image generation summary</a:t>
            </a:r>
            <a:endParaRPr sz="2600">
              <a:solidFill>
                <a:srgbClr val="505050"/>
              </a:solidFill>
            </a:endParaRPr>
          </a:p>
          <a:p>
            <a:pPr marL="457200" lvl="0" indent="-419100" algn="l" rtl="0">
              <a:lnSpc>
                <a:spcPct val="140014"/>
              </a:lnSpc>
              <a:spcBef>
                <a:spcPts val="0"/>
              </a:spcBef>
              <a:spcAft>
                <a:spcPts val="0"/>
              </a:spcAft>
              <a:buClr>
                <a:srgbClr val="505050"/>
              </a:buClr>
              <a:buSzPts val="3000"/>
              <a:buChar char="●"/>
            </a:pPr>
            <a:r>
              <a:rPr lang="en-US" sz="3000" b="1">
                <a:solidFill>
                  <a:srgbClr val="505050"/>
                </a:solidFill>
              </a:rPr>
              <a:t>Image Generation</a:t>
            </a:r>
            <a:endParaRPr sz="3000" b="1">
              <a:solidFill>
                <a:srgbClr val="505050"/>
              </a:solidFill>
            </a:endParaRPr>
          </a:p>
          <a:p>
            <a:pPr marL="457200" lvl="0" indent="-419100" algn="l" rtl="0">
              <a:lnSpc>
                <a:spcPct val="140014"/>
              </a:lnSpc>
              <a:spcBef>
                <a:spcPts val="0"/>
              </a:spcBef>
              <a:spcAft>
                <a:spcPts val="0"/>
              </a:spcAft>
              <a:buClr>
                <a:srgbClr val="505050"/>
              </a:buClr>
              <a:buSzPts val="3000"/>
              <a:buChar char="●"/>
            </a:pPr>
            <a:r>
              <a:rPr lang="en-US" sz="3000" b="1">
                <a:solidFill>
                  <a:srgbClr val="505050"/>
                </a:solidFill>
              </a:rPr>
              <a:t>AI Agentic Workflow</a:t>
            </a:r>
            <a:endParaRPr sz="3000" b="1">
              <a:solidFill>
                <a:srgbClr val="505050"/>
              </a:solidFill>
            </a:endParaRPr>
          </a:p>
          <a:p>
            <a:pPr marL="457200" lvl="0" indent="-419100" algn="l" rtl="0">
              <a:lnSpc>
                <a:spcPct val="140014"/>
              </a:lnSpc>
              <a:spcBef>
                <a:spcPts val="0"/>
              </a:spcBef>
              <a:spcAft>
                <a:spcPts val="0"/>
              </a:spcAft>
              <a:buClr>
                <a:srgbClr val="505050"/>
              </a:buClr>
              <a:buSzPts val="3000"/>
              <a:buChar char="●"/>
            </a:pPr>
            <a:r>
              <a:rPr lang="en-US" sz="3000" b="1">
                <a:solidFill>
                  <a:srgbClr val="505050"/>
                </a:solidFill>
              </a:rPr>
              <a:t>Challenges and Limitations</a:t>
            </a:r>
            <a:endParaRPr sz="3000" b="1">
              <a:solidFill>
                <a:srgbClr val="505050"/>
              </a:solidFill>
            </a:endParaRPr>
          </a:p>
          <a:p>
            <a:pPr marL="457200" lvl="0" indent="-419100" algn="l" rtl="0">
              <a:lnSpc>
                <a:spcPct val="140014"/>
              </a:lnSpc>
              <a:spcBef>
                <a:spcPts val="0"/>
              </a:spcBef>
              <a:spcAft>
                <a:spcPts val="0"/>
              </a:spcAft>
              <a:buClr>
                <a:srgbClr val="505050"/>
              </a:buClr>
              <a:buSzPts val="3000"/>
              <a:buChar char="●"/>
            </a:pPr>
            <a:r>
              <a:rPr lang="en-US" sz="3000" b="1">
                <a:solidFill>
                  <a:srgbClr val="505050"/>
                </a:solidFill>
              </a:rPr>
              <a:t>Future Enhancements</a:t>
            </a:r>
            <a:endParaRPr sz="3000" b="1">
              <a:solidFill>
                <a:srgbClr val="50505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17"/>
          <p:cNvSpPr/>
          <p:nvPr/>
        </p:nvSpPr>
        <p:spPr>
          <a:xfrm rot="-10087176">
            <a:off x="3189187" y="-10712043"/>
            <a:ext cx="14136818" cy="12003443"/>
          </a:xfrm>
          <a:custGeom>
            <a:avLst/>
            <a:gdLst/>
            <a:ahLst/>
            <a:cxnLst/>
            <a:rect l="l" t="t" r="r" b="b"/>
            <a:pathLst>
              <a:path w="14136818" h="12003443" extrusionOk="0">
                <a:moveTo>
                  <a:pt x="0" y="0"/>
                </a:moveTo>
                <a:lnTo>
                  <a:pt x="14136818" y="0"/>
                </a:lnTo>
                <a:lnTo>
                  <a:pt x="14136818" y="12003443"/>
                </a:lnTo>
                <a:lnTo>
                  <a:pt x="0" y="12003443"/>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8" name="Google Shape;308;p17"/>
          <p:cNvSpPr txBox="1"/>
          <p:nvPr/>
        </p:nvSpPr>
        <p:spPr>
          <a:xfrm>
            <a:off x="2105025" y="1562100"/>
            <a:ext cx="14077950" cy="1055948"/>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None/>
            </a:pPr>
            <a:r>
              <a:rPr lang="en-US" sz="6999">
                <a:solidFill>
                  <a:srgbClr val="383838"/>
                </a:solidFill>
                <a:latin typeface="Tenor Sans"/>
                <a:ea typeface="Tenor Sans"/>
                <a:cs typeface="Tenor Sans"/>
                <a:sym typeface="Tenor Sans"/>
              </a:rPr>
              <a:t>Future Enhancements</a:t>
            </a:r>
            <a:endParaRPr/>
          </a:p>
        </p:txBody>
      </p:sp>
      <p:grpSp>
        <p:nvGrpSpPr>
          <p:cNvPr id="309" name="Google Shape;309;p17"/>
          <p:cNvGrpSpPr/>
          <p:nvPr/>
        </p:nvGrpSpPr>
        <p:grpSpPr>
          <a:xfrm>
            <a:off x="666713" y="4479731"/>
            <a:ext cx="5448375" cy="5402788"/>
            <a:chOff x="0" y="-47625"/>
            <a:chExt cx="7264500" cy="7203718"/>
          </a:xfrm>
        </p:grpSpPr>
        <p:sp>
          <p:nvSpPr>
            <p:cNvPr id="310" name="Google Shape;310;p17"/>
            <p:cNvSpPr txBox="1"/>
            <p:nvPr/>
          </p:nvSpPr>
          <p:spPr>
            <a:xfrm>
              <a:off x="0" y="-47625"/>
              <a:ext cx="7264500" cy="6567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3200" b="1">
                  <a:solidFill>
                    <a:srgbClr val="505050"/>
                  </a:solidFill>
                  <a:latin typeface="Arial"/>
                  <a:ea typeface="Arial"/>
                  <a:cs typeface="Arial"/>
                  <a:sym typeface="Arial"/>
                </a:rPr>
                <a:t>CHUNKING</a:t>
              </a:r>
              <a:endParaRPr sz="3200"/>
            </a:p>
          </p:txBody>
        </p:sp>
        <p:sp>
          <p:nvSpPr>
            <p:cNvPr id="311" name="Google Shape;311;p17"/>
            <p:cNvSpPr txBox="1"/>
            <p:nvPr/>
          </p:nvSpPr>
          <p:spPr>
            <a:xfrm>
              <a:off x="0" y="1146193"/>
              <a:ext cx="7264500" cy="6009900"/>
            </a:xfrm>
            <a:prstGeom prst="rect">
              <a:avLst/>
            </a:prstGeom>
            <a:noFill/>
            <a:ln>
              <a:noFill/>
            </a:ln>
          </p:spPr>
          <p:txBody>
            <a:bodyPr spcFirstLastPara="1" wrap="square" lIns="0" tIns="0" rIns="0" bIns="0" anchor="t" anchorCtr="0">
              <a:spAutoFit/>
            </a:bodyPr>
            <a:lstStyle/>
            <a:p>
              <a:pPr marL="0" marR="0" lvl="0" indent="0" algn="ctr" rtl="0">
                <a:lnSpc>
                  <a:spcPct val="140019"/>
                </a:lnSpc>
                <a:spcBef>
                  <a:spcPts val="0"/>
                </a:spcBef>
                <a:spcAft>
                  <a:spcPts val="0"/>
                </a:spcAft>
                <a:buNone/>
              </a:pPr>
              <a:r>
                <a:rPr lang="en-US" sz="2400">
                  <a:solidFill>
                    <a:srgbClr val="505050"/>
                  </a:solidFill>
                  <a:latin typeface="Arial"/>
                  <a:ea typeface="Arial"/>
                  <a:cs typeface="Arial"/>
                  <a:sym typeface="Arial"/>
                </a:rPr>
                <a:t>Implementing more effective </a:t>
              </a:r>
              <a:r>
                <a:rPr lang="en-US" sz="2400" b="1">
                  <a:solidFill>
                    <a:srgbClr val="505050"/>
                  </a:solidFill>
                  <a:latin typeface="Arial"/>
                  <a:ea typeface="Arial"/>
                  <a:cs typeface="Arial"/>
                  <a:sym typeface="Arial"/>
                </a:rPr>
                <a:t>chunking strategies</a:t>
              </a:r>
              <a:r>
                <a:rPr lang="en-US" sz="2400">
                  <a:solidFill>
                    <a:srgbClr val="505050"/>
                  </a:solidFill>
                  <a:latin typeface="Arial"/>
                  <a:ea typeface="Arial"/>
                  <a:cs typeface="Arial"/>
                  <a:sym typeface="Arial"/>
                </a:rPr>
                <a:t> will </a:t>
              </a:r>
              <a:r>
                <a:rPr lang="en-US" sz="2400">
                  <a:solidFill>
                    <a:srgbClr val="505050"/>
                  </a:solidFill>
                </a:rPr>
                <a:t>preserve full contextual meaning across reviews, allowing the LLM to extract richer and more accurate visual features. This enhancement would reduce information loss and ultimately lead to more faithful, higher-quality product image generation.</a:t>
              </a:r>
              <a:endParaRPr sz="2400"/>
            </a:p>
          </p:txBody>
        </p:sp>
      </p:grpSp>
      <p:grpSp>
        <p:nvGrpSpPr>
          <p:cNvPr id="312" name="Google Shape;312;p17"/>
          <p:cNvGrpSpPr/>
          <p:nvPr/>
        </p:nvGrpSpPr>
        <p:grpSpPr>
          <a:xfrm>
            <a:off x="6419813" y="4479731"/>
            <a:ext cx="5448375" cy="5402788"/>
            <a:chOff x="0" y="-47625"/>
            <a:chExt cx="7264500" cy="7203718"/>
          </a:xfrm>
        </p:grpSpPr>
        <p:sp>
          <p:nvSpPr>
            <p:cNvPr id="313" name="Google Shape;313;p17"/>
            <p:cNvSpPr txBox="1"/>
            <p:nvPr/>
          </p:nvSpPr>
          <p:spPr>
            <a:xfrm>
              <a:off x="0" y="-47625"/>
              <a:ext cx="7264500" cy="5952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2900" b="1">
                  <a:solidFill>
                    <a:srgbClr val="505050"/>
                  </a:solidFill>
                </a:rPr>
                <a:t>GENERATION IMPROVEMENT</a:t>
              </a:r>
              <a:endParaRPr sz="2900"/>
            </a:p>
          </p:txBody>
        </p:sp>
        <p:sp>
          <p:nvSpPr>
            <p:cNvPr id="314" name="Google Shape;314;p17"/>
            <p:cNvSpPr txBox="1"/>
            <p:nvPr/>
          </p:nvSpPr>
          <p:spPr>
            <a:xfrm>
              <a:off x="0" y="1146193"/>
              <a:ext cx="7264500" cy="6009900"/>
            </a:xfrm>
            <a:prstGeom prst="rect">
              <a:avLst/>
            </a:prstGeom>
            <a:noFill/>
            <a:ln>
              <a:noFill/>
            </a:ln>
          </p:spPr>
          <p:txBody>
            <a:bodyPr spcFirstLastPara="1" wrap="square" lIns="0" tIns="0" rIns="0" bIns="0" anchor="t" anchorCtr="0">
              <a:spAutoFit/>
            </a:bodyPr>
            <a:lstStyle/>
            <a:p>
              <a:pPr marL="0" lvl="0" indent="0" algn="ctr" rtl="0">
                <a:lnSpc>
                  <a:spcPct val="140019"/>
                </a:lnSpc>
                <a:spcBef>
                  <a:spcPts val="0"/>
                </a:spcBef>
                <a:spcAft>
                  <a:spcPts val="0"/>
                </a:spcAft>
                <a:buClr>
                  <a:schemeClr val="dk1"/>
                </a:buClr>
                <a:buFont typeface="Arial"/>
                <a:buNone/>
              </a:pPr>
              <a:r>
                <a:rPr lang="en-US" sz="2400">
                  <a:solidFill>
                    <a:srgbClr val="505050"/>
                  </a:solidFill>
                </a:rPr>
                <a:t>Different </a:t>
              </a:r>
              <a:r>
                <a:rPr lang="en-US" sz="2400" b="1">
                  <a:solidFill>
                    <a:srgbClr val="505050"/>
                  </a:solidFill>
                </a:rPr>
                <a:t>structure</a:t>
              </a:r>
              <a:r>
                <a:rPr lang="en-US" sz="2400">
                  <a:solidFill>
                    <a:srgbClr val="505050"/>
                  </a:solidFill>
                </a:rPr>
                <a:t> of extracted information could be tested to achieve higher quality.</a:t>
              </a:r>
              <a:endParaRPr sz="2400" b="1">
                <a:solidFill>
                  <a:srgbClr val="505050"/>
                </a:solidFill>
              </a:endParaRPr>
            </a:p>
            <a:p>
              <a:pPr marL="0" marR="0" lvl="0" indent="0" algn="ctr" rtl="0">
                <a:lnSpc>
                  <a:spcPct val="140019"/>
                </a:lnSpc>
                <a:spcBef>
                  <a:spcPts val="0"/>
                </a:spcBef>
                <a:spcAft>
                  <a:spcPts val="0"/>
                </a:spcAft>
                <a:buNone/>
              </a:pPr>
              <a:r>
                <a:rPr lang="en-US" sz="2400" b="1">
                  <a:solidFill>
                    <a:srgbClr val="505050"/>
                  </a:solidFill>
                </a:rPr>
                <a:t>Fine-tuning</a:t>
              </a:r>
              <a:r>
                <a:rPr lang="en-US" sz="2400">
                  <a:solidFill>
                    <a:srgbClr val="505050"/>
                  </a:solidFill>
                </a:rPr>
                <a:t> the generation model using a selected similarity metric would help the model produce images that more closely match the real product’s appearance.</a:t>
              </a:r>
              <a:endParaRPr sz="2400">
                <a:solidFill>
                  <a:srgbClr val="505050"/>
                </a:solidFill>
              </a:endParaRPr>
            </a:p>
            <a:p>
              <a:pPr marL="0" marR="0" lvl="0" indent="0" algn="l" rtl="0">
                <a:lnSpc>
                  <a:spcPct val="140019"/>
                </a:lnSpc>
                <a:spcBef>
                  <a:spcPts val="0"/>
                </a:spcBef>
                <a:spcAft>
                  <a:spcPts val="0"/>
                </a:spcAft>
                <a:buNone/>
              </a:pPr>
              <a:endParaRPr sz="2400">
                <a:solidFill>
                  <a:srgbClr val="505050"/>
                </a:solidFill>
              </a:endParaRPr>
            </a:p>
          </p:txBody>
        </p:sp>
      </p:grpSp>
      <p:grpSp>
        <p:nvGrpSpPr>
          <p:cNvPr id="315" name="Google Shape;315;p17"/>
          <p:cNvGrpSpPr/>
          <p:nvPr/>
        </p:nvGrpSpPr>
        <p:grpSpPr>
          <a:xfrm>
            <a:off x="12172913" y="4479731"/>
            <a:ext cx="5448375" cy="4368239"/>
            <a:chOff x="0" y="-47625"/>
            <a:chExt cx="7264500" cy="5824318"/>
          </a:xfrm>
        </p:grpSpPr>
        <p:sp>
          <p:nvSpPr>
            <p:cNvPr id="316" name="Google Shape;316;p17"/>
            <p:cNvSpPr txBox="1"/>
            <p:nvPr/>
          </p:nvSpPr>
          <p:spPr>
            <a:xfrm>
              <a:off x="0" y="-47625"/>
              <a:ext cx="7264500" cy="615600"/>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3000" b="1">
                  <a:solidFill>
                    <a:srgbClr val="505050"/>
                  </a:solidFill>
                </a:rPr>
                <a:t>PIPELINE ENHANCEMENT</a:t>
              </a:r>
              <a:endParaRPr sz="3000"/>
            </a:p>
          </p:txBody>
        </p:sp>
        <p:sp>
          <p:nvSpPr>
            <p:cNvPr id="317" name="Google Shape;317;p17"/>
            <p:cNvSpPr txBox="1"/>
            <p:nvPr/>
          </p:nvSpPr>
          <p:spPr>
            <a:xfrm>
              <a:off x="0" y="1146193"/>
              <a:ext cx="7264500" cy="4630500"/>
            </a:xfrm>
            <a:prstGeom prst="rect">
              <a:avLst/>
            </a:prstGeom>
            <a:noFill/>
            <a:ln>
              <a:noFill/>
            </a:ln>
          </p:spPr>
          <p:txBody>
            <a:bodyPr spcFirstLastPara="1" wrap="square" lIns="0" tIns="0" rIns="0" bIns="0" anchor="t" anchorCtr="0">
              <a:spAutoFit/>
            </a:bodyPr>
            <a:lstStyle/>
            <a:p>
              <a:pPr marL="0" marR="0" lvl="0" indent="0" algn="ctr" rtl="0">
                <a:lnSpc>
                  <a:spcPct val="140019"/>
                </a:lnSpc>
                <a:spcBef>
                  <a:spcPts val="0"/>
                </a:spcBef>
                <a:spcAft>
                  <a:spcPts val="0"/>
                </a:spcAft>
                <a:buNone/>
              </a:pPr>
              <a:r>
                <a:rPr lang="en-US" sz="2400">
                  <a:solidFill>
                    <a:srgbClr val="505050"/>
                  </a:solidFill>
                </a:rPr>
                <a:t>Iteratively </a:t>
              </a:r>
              <a:r>
                <a:rPr lang="en-US" sz="2400" b="1">
                  <a:solidFill>
                    <a:srgbClr val="505050"/>
                  </a:solidFill>
                </a:rPr>
                <a:t>feeding</a:t>
              </a:r>
              <a:r>
                <a:rPr lang="en-US" sz="2400">
                  <a:solidFill>
                    <a:srgbClr val="505050"/>
                  </a:solidFill>
                </a:rPr>
                <a:t> both the generated images and the original image back into the agent can progressively improve image quality.</a:t>
              </a:r>
              <a:endParaRPr sz="2400">
                <a:solidFill>
                  <a:srgbClr val="505050"/>
                </a:solidFill>
              </a:endParaRPr>
            </a:p>
            <a:p>
              <a:pPr marL="0" marR="0" lvl="0" indent="0" algn="ctr" rtl="0">
                <a:lnSpc>
                  <a:spcPct val="140019"/>
                </a:lnSpc>
                <a:spcBef>
                  <a:spcPts val="0"/>
                </a:spcBef>
                <a:spcAft>
                  <a:spcPts val="0"/>
                </a:spcAft>
                <a:buNone/>
              </a:pPr>
              <a:r>
                <a:rPr lang="en-US" sz="2400">
                  <a:solidFill>
                    <a:srgbClr val="505050"/>
                  </a:solidFill>
                </a:rPr>
                <a:t>Try a </a:t>
              </a:r>
              <a:r>
                <a:rPr lang="en-US" sz="2400" b="1">
                  <a:solidFill>
                    <a:srgbClr val="505050"/>
                  </a:solidFill>
                </a:rPr>
                <a:t>multiple agent</a:t>
              </a:r>
              <a:r>
                <a:rPr lang="en-US" sz="2400">
                  <a:solidFill>
                    <a:srgbClr val="505050"/>
                  </a:solidFill>
                </a:rPr>
                <a:t> workflow with each agent assigned specific task with high performance. </a:t>
              </a:r>
              <a:endParaRPr sz="2400"/>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18"/>
          <p:cNvSpPr/>
          <p:nvPr/>
        </p:nvSpPr>
        <p:spPr>
          <a:xfrm rot="-2926989">
            <a:off x="-12431368" y="-8975965"/>
            <a:ext cx="27274407" cy="25058977"/>
          </a:xfrm>
          <a:custGeom>
            <a:avLst/>
            <a:gdLst/>
            <a:ahLst/>
            <a:cxnLst/>
            <a:rect l="l" t="t" r="r" b="b"/>
            <a:pathLst>
              <a:path w="27274407" h="25058977" extrusionOk="0">
                <a:moveTo>
                  <a:pt x="0" y="0"/>
                </a:moveTo>
                <a:lnTo>
                  <a:pt x="27274407" y="0"/>
                </a:lnTo>
                <a:lnTo>
                  <a:pt x="27274407" y="25058977"/>
                </a:lnTo>
                <a:lnTo>
                  <a:pt x="0" y="2505897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3" name="Google Shape;323;p18"/>
          <p:cNvSpPr/>
          <p:nvPr/>
        </p:nvSpPr>
        <p:spPr>
          <a:xfrm rot="5111384">
            <a:off x="13680135" y="1098024"/>
            <a:ext cx="12122938" cy="11672351"/>
          </a:xfrm>
          <a:custGeom>
            <a:avLst/>
            <a:gdLst/>
            <a:ahLst/>
            <a:cxnLst/>
            <a:rect l="l" t="t" r="r" b="b"/>
            <a:pathLst>
              <a:path w="12122938" h="11672351" extrusionOk="0">
                <a:moveTo>
                  <a:pt x="0" y="0"/>
                </a:moveTo>
                <a:lnTo>
                  <a:pt x="12122939" y="0"/>
                </a:lnTo>
                <a:lnTo>
                  <a:pt x="12122939" y="11672352"/>
                </a:lnTo>
                <a:lnTo>
                  <a:pt x="0" y="11672352"/>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4" name="Google Shape;324;p18"/>
          <p:cNvSpPr txBox="1"/>
          <p:nvPr/>
        </p:nvSpPr>
        <p:spPr>
          <a:xfrm>
            <a:off x="753400" y="2948150"/>
            <a:ext cx="11201400" cy="2370000"/>
          </a:xfrm>
          <a:prstGeom prst="rect">
            <a:avLst/>
          </a:prstGeom>
          <a:noFill/>
          <a:ln>
            <a:noFill/>
          </a:ln>
        </p:spPr>
        <p:txBody>
          <a:bodyPr spcFirstLastPara="1" wrap="square" lIns="0" tIns="0" rIns="0" bIns="0" anchor="t" anchorCtr="0">
            <a:spAutoFit/>
          </a:bodyPr>
          <a:lstStyle/>
          <a:p>
            <a:pPr marL="0" marR="0" lvl="0" indent="0" algn="l" rtl="0">
              <a:lnSpc>
                <a:spcPct val="120002"/>
              </a:lnSpc>
              <a:spcBef>
                <a:spcPts val="0"/>
              </a:spcBef>
              <a:spcAft>
                <a:spcPts val="0"/>
              </a:spcAft>
              <a:buNone/>
            </a:pPr>
            <a:r>
              <a:rPr lang="en-US" sz="6999">
                <a:solidFill>
                  <a:srgbClr val="383838"/>
                </a:solidFill>
                <a:latin typeface="Tenor Sans"/>
                <a:ea typeface="Tenor Sans"/>
                <a:cs typeface="Tenor Sans"/>
                <a:sym typeface="Tenor Sans"/>
              </a:rPr>
              <a:t>Thank You for Your Attention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3"/>
          <p:cNvSpPr txBox="1"/>
          <p:nvPr/>
        </p:nvSpPr>
        <p:spPr>
          <a:xfrm>
            <a:off x="666750" y="657225"/>
            <a:ext cx="16954500" cy="107632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7000">
                <a:solidFill>
                  <a:srgbClr val="383838"/>
                </a:solidFill>
                <a:latin typeface="Tenor Sans"/>
                <a:ea typeface="Tenor Sans"/>
                <a:cs typeface="Tenor Sans"/>
                <a:sym typeface="Tenor Sans"/>
              </a:rPr>
              <a:t>Overview of Product Categories</a:t>
            </a:r>
            <a:endParaRPr/>
          </a:p>
        </p:txBody>
      </p:sp>
      <p:grpSp>
        <p:nvGrpSpPr>
          <p:cNvPr id="109" name="Google Shape;109;p3"/>
          <p:cNvGrpSpPr/>
          <p:nvPr/>
        </p:nvGrpSpPr>
        <p:grpSpPr>
          <a:xfrm>
            <a:off x="12654643" y="2963382"/>
            <a:ext cx="5516649" cy="6413951"/>
            <a:chOff x="0" y="0"/>
            <a:chExt cx="7355532" cy="8551935"/>
          </a:xfrm>
        </p:grpSpPr>
        <p:sp>
          <p:nvSpPr>
            <p:cNvPr id="110" name="Google Shape;110;p3"/>
            <p:cNvSpPr/>
            <p:nvPr/>
          </p:nvSpPr>
          <p:spPr>
            <a:xfrm>
              <a:off x="1280140" y="0"/>
              <a:ext cx="4795252" cy="4307958"/>
            </a:xfrm>
            <a:custGeom>
              <a:avLst/>
              <a:gdLst/>
              <a:ahLst/>
              <a:cxnLst/>
              <a:rect l="l" t="t" r="r" b="b"/>
              <a:pathLst>
                <a:path w="4795252" h="4307958" extrusionOk="0">
                  <a:moveTo>
                    <a:pt x="0" y="0"/>
                  </a:moveTo>
                  <a:lnTo>
                    <a:pt x="4795252" y="0"/>
                  </a:lnTo>
                  <a:lnTo>
                    <a:pt x="4795252" y="4307958"/>
                  </a:lnTo>
                  <a:lnTo>
                    <a:pt x="0" y="4307958"/>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3"/>
            <p:cNvSpPr txBox="1"/>
            <p:nvPr/>
          </p:nvSpPr>
          <p:spPr>
            <a:xfrm>
              <a:off x="46459" y="4508493"/>
              <a:ext cx="7262700" cy="13791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800" b="1">
                  <a:solidFill>
                    <a:srgbClr val="505050"/>
                  </a:solidFill>
                  <a:latin typeface="Arial"/>
                  <a:ea typeface="Arial"/>
                  <a:cs typeface="Arial"/>
                  <a:sym typeface="Arial"/>
                </a:rPr>
                <a:t>HARIO V60 CERAMIC POUR OVER </a:t>
              </a:r>
              <a:r>
                <a:rPr lang="en-US" sz="2800" b="1" u="none" strike="noStrike">
                  <a:solidFill>
                    <a:srgbClr val="505050"/>
                  </a:solidFill>
                  <a:latin typeface="Arial"/>
                  <a:ea typeface="Arial"/>
                  <a:cs typeface="Arial"/>
                  <a:sym typeface="Arial"/>
                </a:rPr>
                <a:t>COFFEE SET</a:t>
              </a:r>
              <a:endParaRPr sz="2800"/>
            </a:p>
          </p:txBody>
        </p:sp>
        <p:sp>
          <p:nvSpPr>
            <p:cNvPr id="112" name="Google Shape;112;p3"/>
            <p:cNvSpPr txBox="1"/>
            <p:nvPr/>
          </p:nvSpPr>
          <p:spPr>
            <a:xfrm>
              <a:off x="0" y="6648020"/>
              <a:ext cx="7262615" cy="622723"/>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2799">
                  <a:solidFill>
                    <a:srgbClr val="505050"/>
                  </a:solidFill>
                  <a:latin typeface="Arial"/>
                  <a:ea typeface="Arial"/>
                  <a:cs typeface="Arial"/>
                  <a:sym typeface="Arial"/>
                </a:rPr>
                <a:t>Home &amp; Kitchen</a:t>
              </a:r>
              <a:endParaRPr/>
            </a:p>
          </p:txBody>
        </p:sp>
        <p:sp>
          <p:nvSpPr>
            <p:cNvPr id="113" name="Google Shape;113;p3"/>
            <p:cNvSpPr txBox="1"/>
            <p:nvPr/>
          </p:nvSpPr>
          <p:spPr>
            <a:xfrm>
              <a:off x="92917" y="7929212"/>
              <a:ext cx="7262615" cy="622723"/>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2799">
                  <a:solidFill>
                    <a:srgbClr val="505050"/>
                  </a:solidFill>
                  <a:latin typeface="Arial"/>
                  <a:ea typeface="Arial"/>
                  <a:cs typeface="Arial"/>
                  <a:sym typeface="Arial"/>
                </a:rPr>
                <a:t>4.6⭐️ (1,921 reviews)</a:t>
              </a:r>
              <a:endParaRPr/>
            </a:p>
          </p:txBody>
        </p:sp>
      </p:grpSp>
      <p:grpSp>
        <p:nvGrpSpPr>
          <p:cNvPr id="114" name="Google Shape;114;p3"/>
          <p:cNvGrpSpPr/>
          <p:nvPr/>
        </p:nvGrpSpPr>
        <p:grpSpPr>
          <a:xfrm>
            <a:off x="845642" y="2576712"/>
            <a:ext cx="5516043" cy="6800680"/>
            <a:chOff x="0" y="0"/>
            <a:chExt cx="7354724" cy="9067573"/>
          </a:xfrm>
        </p:grpSpPr>
        <p:sp>
          <p:nvSpPr>
            <p:cNvPr id="115" name="Google Shape;115;p3"/>
            <p:cNvSpPr/>
            <p:nvPr/>
          </p:nvSpPr>
          <p:spPr>
            <a:xfrm>
              <a:off x="643072" y="0"/>
              <a:ext cx="6092041" cy="4871838"/>
            </a:xfrm>
            <a:custGeom>
              <a:avLst/>
              <a:gdLst/>
              <a:ahLst/>
              <a:cxnLst/>
              <a:rect l="l" t="t" r="r" b="b"/>
              <a:pathLst>
                <a:path w="6092041" h="4871838" extrusionOk="0">
                  <a:moveTo>
                    <a:pt x="0" y="0"/>
                  </a:moveTo>
                  <a:lnTo>
                    <a:pt x="6092041" y="0"/>
                  </a:lnTo>
                  <a:lnTo>
                    <a:pt x="6092041" y="4871838"/>
                  </a:lnTo>
                  <a:lnTo>
                    <a:pt x="0" y="4871838"/>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6" name="Google Shape;116;p3"/>
            <p:cNvSpPr txBox="1"/>
            <p:nvPr/>
          </p:nvSpPr>
          <p:spPr>
            <a:xfrm>
              <a:off x="56892" y="5024054"/>
              <a:ext cx="7264500" cy="13791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800" b="1">
                  <a:solidFill>
                    <a:srgbClr val="505050"/>
                  </a:solidFill>
                  <a:latin typeface="Arial"/>
                  <a:ea typeface="Arial"/>
                  <a:cs typeface="Arial"/>
                  <a:sym typeface="Arial"/>
                </a:rPr>
                <a:t>ZYLLION SHIATSU BACK AND NECK </a:t>
              </a:r>
              <a:r>
                <a:rPr lang="en-US" sz="2800" b="1" u="none" strike="noStrike">
                  <a:solidFill>
                    <a:srgbClr val="505050"/>
                  </a:solidFill>
                  <a:latin typeface="Arial"/>
                  <a:ea typeface="Arial"/>
                  <a:cs typeface="Arial"/>
                  <a:sym typeface="Arial"/>
                </a:rPr>
                <a:t>MASSAGER WITH HEAT</a:t>
              </a:r>
              <a:endParaRPr sz="2800"/>
            </a:p>
          </p:txBody>
        </p:sp>
        <p:sp>
          <p:nvSpPr>
            <p:cNvPr id="117" name="Google Shape;117;p3"/>
            <p:cNvSpPr txBox="1"/>
            <p:nvPr/>
          </p:nvSpPr>
          <p:spPr>
            <a:xfrm>
              <a:off x="0" y="7163581"/>
              <a:ext cx="7264500" cy="622800"/>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2799">
                  <a:solidFill>
                    <a:srgbClr val="505050"/>
                  </a:solidFill>
                  <a:latin typeface="Arial"/>
                  <a:ea typeface="Arial"/>
                  <a:cs typeface="Arial"/>
                  <a:sym typeface="Arial"/>
                </a:rPr>
                <a:t>Health &amp; Household</a:t>
              </a:r>
              <a:endParaRPr/>
            </a:p>
          </p:txBody>
        </p:sp>
        <p:sp>
          <p:nvSpPr>
            <p:cNvPr id="118" name="Google Shape;118;p3"/>
            <p:cNvSpPr txBox="1"/>
            <p:nvPr/>
          </p:nvSpPr>
          <p:spPr>
            <a:xfrm>
              <a:off x="92024" y="8444773"/>
              <a:ext cx="7262700" cy="622800"/>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2799">
                  <a:solidFill>
                    <a:srgbClr val="505050"/>
                  </a:solidFill>
                  <a:latin typeface="Arial"/>
                  <a:ea typeface="Arial"/>
                  <a:cs typeface="Arial"/>
                  <a:sym typeface="Arial"/>
                </a:rPr>
                <a:t>4.4⭐️ (50,884 reviews)</a:t>
              </a:r>
              <a:endParaRPr/>
            </a:p>
          </p:txBody>
        </p:sp>
      </p:grpSp>
      <p:grpSp>
        <p:nvGrpSpPr>
          <p:cNvPr id="119" name="Google Shape;119;p3"/>
          <p:cNvGrpSpPr/>
          <p:nvPr/>
        </p:nvGrpSpPr>
        <p:grpSpPr>
          <a:xfrm>
            <a:off x="6836403" y="3310613"/>
            <a:ext cx="5501085" cy="6066779"/>
            <a:chOff x="0" y="0"/>
            <a:chExt cx="7334779" cy="8089038"/>
          </a:xfrm>
        </p:grpSpPr>
        <p:sp>
          <p:nvSpPr>
            <p:cNvPr id="120" name="Google Shape;120;p3"/>
            <p:cNvSpPr/>
            <p:nvPr/>
          </p:nvSpPr>
          <p:spPr>
            <a:xfrm>
              <a:off x="0" y="0"/>
              <a:ext cx="7331094" cy="3314648"/>
            </a:xfrm>
            <a:custGeom>
              <a:avLst/>
              <a:gdLst/>
              <a:ahLst/>
              <a:cxnLst/>
              <a:rect l="l" t="t" r="r" b="b"/>
              <a:pathLst>
                <a:path w="7331094" h="3314648" extrusionOk="0">
                  <a:moveTo>
                    <a:pt x="0" y="0"/>
                  </a:moveTo>
                  <a:lnTo>
                    <a:pt x="7331094" y="0"/>
                  </a:lnTo>
                  <a:lnTo>
                    <a:pt x="7331094" y="3314648"/>
                  </a:lnTo>
                  <a:lnTo>
                    <a:pt x="0" y="3314648"/>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1" name="Google Shape;121;p3"/>
            <p:cNvSpPr txBox="1"/>
            <p:nvPr/>
          </p:nvSpPr>
          <p:spPr>
            <a:xfrm>
              <a:off x="68479" y="4011838"/>
              <a:ext cx="7266300" cy="13791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2800" b="1">
                  <a:solidFill>
                    <a:srgbClr val="505050"/>
                  </a:solidFill>
                  <a:latin typeface="Arial"/>
                  <a:ea typeface="Arial"/>
                  <a:cs typeface="Arial"/>
                  <a:sym typeface="Arial"/>
                </a:rPr>
                <a:t>8BITDO RETRO MECHANICAL </a:t>
              </a:r>
              <a:r>
                <a:rPr lang="en-US" sz="2800" b="1" u="none" strike="noStrike">
                  <a:solidFill>
                    <a:srgbClr val="505050"/>
                  </a:solidFill>
                  <a:latin typeface="Arial"/>
                  <a:ea typeface="Arial"/>
                  <a:cs typeface="Arial"/>
                  <a:sym typeface="Arial"/>
                </a:rPr>
                <a:t>KEYBOARD</a:t>
              </a:r>
              <a:endParaRPr sz="2800"/>
            </a:p>
          </p:txBody>
        </p:sp>
        <p:sp>
          <p:nvSpPr>
            <p:cNvPr id="122" name="Google Shape;122;p3"/>
            <p:cNvSpPr txBox="1"/>
            <p:nvPr/>
          </p:nvSpPr>
          <p:spPr>
            <a:xfrm>
              <a:off x="68479" y="6151365"/>
              <a:ext cx="7266300" cy="574500"/>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2799">
                  <a:solidFill>
                    <a:srgbClr val="505050"/>
                  </a:solidFill>
                  <a:latin typeface="Arial"/>
                  <a:ea typeface="Arial"/>
                  <a:cs typeface="Arial"/>
                  <a:sym typeface="Arial"/>
                </a:rPr>
                <a:t>PC </a:t>
              </a:r>
              <a:r>
                <a:rPr lang="en-US" sz="2799">
                  <a:solidFill>
                    <a:srgbClr val="505050"/>
                  </a:solidFill>
                </a:rPr>
                <a:t>Accessories</a:t>
              </a:r>
              <a:endParaRPr/>
            </a:p>
          </p:txBody>
        </p:sp>
        <p:sp>
          <p:nvSpPr>
            <p:cNvPr id="123" name="Google Shape;123;p3"/>
            <p:cNvSpPr txBox="1"/>
            <p:nvPr/>
          </p:nvSpPr>
          <p:spPr>
            <a:xfrm>
              <a:off x="72050" y="7466238"/>
              <a:ext cx="7262700" cy="622800"/>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2799">
                  <a:solidFill>
                    <a:srgbClr val="505050"/>
                  </a:solidFill>
                  <a:latin typeface="Arial"/>
                  <a:ea typeface="Arial"/>
                  <a:cs typeface="Arial"/>
                  <a:sym typeface="Arial"/>
                </a:rPr>
                <a:t>4.8⭐️ (2,183 reviews)</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
          <p:cNvSpPr/>
          <p:nvPr/>
        </p:nvSpPr>
        <p:spPr>
          <a:xfrm rot="-10087176">
            <a:off x="3189187" y="-10712043"/>
            <a:ext cx="14136818" cy="12003443"/>
          </a:xfrm>
          <a:custGeom>
            <a:avLst/>
            <a:gdLst/>
            <a:ahLst/>
            <a:cxnLst/>
            <a:rect l="l" t="t" r="r" b="b"/>
            <a:pathLst>
              <a:path w="14136818" h="12003443" extrusionOk="0">
                <a:moveTo>
                  <a:pt x="0" y="0"/>
                </a:moveTo>
                <a:lnTo>
                  <a:pt x="14136818" y="0"/>
                </a:lnTo>
                <a:lnTo>
                  <a:pt x="14136818" y="12003443"/>
                </a:lnTo>
                <a:lnTo>
                  <a:pt x="0" y="12003443"/>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9" name="Google Shape;129;p2"/>
          <p:cNvSpPr txBox="1"/>
          <p:nvPr/>
        </p:nvSpPr>
        <p:spPr>
          <a:xfrm>
            <a:off x="2105025" y="1562100"/>
            <a:ext cx="14077950" cy="1055948"/>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None/>
            </a:pPr>
            <a:r>
              <a:rPr lang="en-US" sz="6999">
                <a:solidFill>
                  <a:srgbClr val="383838"/>
                </a:solidFill>
                <a:latin typeface="Tenor Sans"/>
                <a:ea typeface="Tenor Sans"/>
                <a:cs typeface="Tenor Sans"/>
                <a:sym typeface="Tenor Sans"/>
              </a:rPr>
              <a:t>Rationale for Selection</a:t>
            </a:r>
            <a:endParaRPr/>
          </a:p>
        </p:txBody>
      </p:sp>
      <p:sp>
        <p:nvSpPr>
          <p:cNvPr id="130" name="Google Shape;130;p2"/>
          <p:cNvSpPr txBox="1"/>
          <p:nvPr/>
        </p:nvSpPr>
        <p:spPr>
          <a:xfrm>
            <a:off x="666750" y="3882390"/>
            <a:ext cx="5448300" cy="492600"/>
          </a:xfrm>
          <a:prstGeom prst="rect">
            <a:avLst/>
          </a:prstGeom>
          <a:noFill/>
          <a:ln>
            <a:noFill/>
          </a:ln>
        </p:spPr>
        <p:txBody>
          <a:bodyPr spcFirstLastPara="1" wrap="square" lIns="0" tIns="0" rIns="0" bIns="0" anchor="t" anchorCtr="0">
            <a:spAutoFit/>
          </a:bodyPr>
          <a:lstStyle/>
          <a:p>
            <a:pPr marL="0" marR="0" lvl="0" indent="0" algn="ctr" rtl="0">
              <a:lnSpc>
                <a:spcPct val="140011"/>
              </a:lnSpc>
              <a:spcBef>
                <a:spcPts val="0"/>
              </a:spcBef>
              <a:spcAft>
                <a:spcPts val="0"/>
              </a:spcAft>
              <a:buNone/>
            </a:pPr>
            <a:r>
              <a:rPr lang="en-US" sz="3200" b="1">
                <a:solidFill>
                  <a:srgbClr val="505050"/>
                </a:solidFill>
                <a:latin typeface="Arial"/>
                <a:ea typeface="Arial"/>
                <a:cs typeface="Arial"/>
                <a:sym typeface="Arial"/>
              </a:rPr>
              <a:t>DISTINCT CATEGORIES</a:t>
            </a:r>
            <a:endParaRPr sz="3200"/>
          </a:p>
        </p:txBody>
      </p:sp>
      <p:sp>
        <p:nvSpPr>
          <p:cNvPr id="131" name="Google Shape;131;p2"/>
          <p:cNvSpPr txBox="1"/>
          <p:nvPr/>
        </p:nvSpPr>
        <p:spPr>
          <a:xfrm>
            <a:off x="666750" y="5403216"/>
            <a:ext cx="5448300" cy="1921200"/>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2400">
                <a:solidFill>
                  <a:srgbClr val="505050"/>
                </a:solidFill>
                <a:latin typeface="Arial"/>
                <a:ea typeface="Arial"/>
                <a:cs typeface="Arial"/>
                <a:sym typeface="Arial"/>
              </a:rPr>
              <a:t>Three distinct product categories enhances the </a:t>
            </a:r>
            <a:r>
              <a:rPr lang="en-US" sz="2400" b="1">
                <a:solidFill>
                  <a:srgbClr val="505050"/>
                </a:solidFill>
                <a:latin typeface="Arial"/>
                <a:ea typeface="Arial"/>
                <a:cs typeface="Arial"/>
                <a:sym typeface="Arial"/>
              </a:rPr>
              <a:t>diversity</a:t>
            </a:r>
            <a:r>
              <a:rPr lang="en-US" sz="2400">
                <a:solidFill>
                  <a:srgbClr val="505050"/>
                </a:solidFill>
                <a:latin typeface="Arial"/>
                <a:ea typeface="Arial"/>
                <a:cs typeface="Arial"/>
                <a:sym typeface="Arial"/>
              </a:rPr>
              <a:t> of the evaluation and ensures </a:t>
            </a:r>
            <a:r>
              <a:rPr lang="en-US" sz="2400" b="1">
                <a:solidFill>
                  <a:srgbClr val="505050"/>
                </a:solidFill>
                <a:latin typeface="Arial"/>
                <a:ea typeface="Arial"/>
                <a:cs typeface="Arial"/>
                <a:sym typeface="Arial"/>
              </a:rPr>
              <a:t>varied textual cues</a:t>
            </a:r>
            <a:r>
              <a:rPr lang="en-US" sz="2400">
                <a:solidFill>
                  <a:srgbClr val="505050"/>
                </a:solidFill>
                <a:latin typeface="Arial"/>
                <a:ea typeface="Arial"/>
                <a:cs typeface="Arial"/>
                <a:sym typeface="Arial"/>
              </a:rPr>
              <a:t> for analysis</a:t>
            </a:r>
            <a:endParaRPr sz="2400"/>
          </a:p>
        </p:txBody>
      </p:sp>
      <p:sp>
        <p:nvSpPr>
          <p:cNvPr id="132" name="Google Shape;132;p2"/>
          <p:cNvSpPr txBox="1"/>
          <p:nvPr/>
        </p:nvSpPr>
        <p:spPr>
          <a:xfrm>
            <a:off x="6419850" y="3882390"/>
            <a:ext cx="5448300" cy="1182300"/>
          </a:xfrm>
          <a:prstGeom prst="rect">
            <a:avLst/>
          </a:prstGeom>
          <a:noFill/>
          <a:ln>
            <a:noFill/>
          </a:ln>
        </p:spPr>
        <p:txBody>
          <a:bodyPr spcFirstLastPara="1" wrap="square" lIns="0" tIns="0" rIns="0" bIns="0" anchor="t" anchorCtr="0">
            <a:spAutoFit/>
          </a:bodyPr>
          <a:lstStyle/>
          <a:p>
            <a:pPr marL="0" marR="0" lvl="0" indent="0" algn="ctr" rtl="0">
              <a:lnSpc>
                <a:spcPct val="140011"/>
              </a:lnSpc>
              <a:spcBef>
                <a:spcPts val="0"/>
              </a:spcBef>
              <a:spcAft>
                <a:spcPts val="0"/>
              </a:spcAft>
              <a:buNone/>
            </a:pPr>
            <a:r>
              <a:rPr lang="en-US" sz="3200" b="1">
                <a:solidFill>
                  <a:srgbClr val="505050"/>
                </a:solidFill>
                <a:latin typeface="Arial"/>
                <a:ea typeface="Arial"/>
                <a:cs typeface="Arial"/>
                <a:sym typeface="Arial"/>
              </a:rPr>
              <a:t>VISUALLY</a:t>
            </a:r>
            <a:r>
              <a:rPr lang="en-US" sz="3200" b="1">
                <a:solidFill>
                  <a:srgbClr val="505050"/>
                </a:solidFill>
              </a:rPr>
              <a:t> &amp;</a:t>
            </a:r>
            <a:endParaRPr sz="3200"/>
          </a:p>
          <a:p>
            <a:pPr marL="0" marR="0" lvl="0" indent="0" algn="ctr" rtl="0">
              <a:lnSpc>
                <a:spcPct val="140011"/>
              </a:lnSpc>
              <a:spcBef>
                <a:spcPts val="0"/>
              </a:spcBef>
              <a:spcAft>
                <a:spcPts val="0"/>
              </a:spcAft>
              <a:buNone/>
            </a:pPr>
            <a:r>
              <a:rPr lang="en-US" sz="3200" b="1">
                <a:solidFill>
                  <a:srgbClr val="505050"/>
                </a:solidFill>
                <a:latin typeface="Arial"/>
                <a:ea typeface="Arial"/>
                <a:cs typeface="Arial"/>
                <a:sym typeface="Arial"/>
              </a:rPr>
              <a:t>SEMANTICALLY RICH</a:t>
            </a:r>
            <a:endParaRPr sz="3200"/>
          </a:p>
        </p:txBody>
      </p:sp>
      <p:sp>
        <p:nvSpPr>
          <p:cNvPr id="133" name="Google Shape;133;p2"/>
          <p:cNvSpPr txBox="1"/>
          <p:nvPr/>
        </p:nvSpPr>
        <p:spPr>
          <a:xfrm>
            <a:off x="6419850" y="5403216"/>
            <a:ext cx="5448300" cy="2438400"/>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2400">
                <a:solidFill>
                  <a:srgbClr val="505050"/>
                </a:solidFill>
                <a:latin typeface="Arial"/>
                <a:ea typeface="Arial"/>
                <a:cs typeface="Arial"/>
                <a:sym typeface="Arial"/>
              </a:rPr>
              <a:t>The selected products are </a:t>
            </a:r>
            <a:r>
              <a:rPr lang="en-US" sz="2400" b="1">
                <a:solidFill>
                  <a:srgbClr val="505050"/>
                </a:solidFill>
                <a:latin typeface="Arial"/>
                <a:ea typeface="Arial"/>
                <a:cs typeface="Arial"/>
                <a:sym typeface="Arial"/>
              </a:rPr>
              <a:t>visually and semantically rich</a:t>
            </a:r>
            <a:r>
              <a:rPr lang="en-US" sz="2400">
                <a:solidFill>
                  <a:srgbClr val="505050"/>
                </a:solidFill>
                <a:latin typeface="Arial"/>
                <a:ea typeface="Arial"/>
                <a:cs typeface="Arial"/>
                <a:sym typeface="Arial"/>
              </a:rPr>
              <a:t>, providing ample opportunities for exploring text-derived visual signals and enhancing model performance</a:t>
            </a:r>
            <a:endParaRPr sz="2400"/>
          </a:p>
        </p:txBody>
      </p:sp>
      <p:sp>
        <p:nvSpPr>
          <p:cNvPr id="134" name="Google Shape;134;p2"/>
          <p:cNvSpPr txBox="1"/>
          <p:nvPr/>
        </p:nvSpPr>
        <p:spPr>
          <a:xfrm>
            <a:off x="12172950" y="3882390"/>
            <a:ext cx="5448300" cy="1182300"/>
          </a:xfrm>
          <a:prstGeom prst="rect">
            <a:avLst/>
          </a:prstGeom>
          <a:noFill/>
          <a:ln>
            <a:noFill/>
          </a:ln>
        </p:spPr>
        <p:txBody>
          <a:bodyPr spcFirstLastPara="1" wrap="square" lIns="0" tIns="0" rIns="0" bIns="0" anchor="t" anchorCtr="0">
            <a:spAutoFit/>
          </a:bodyPr>
          <a:lstStyle/>
          <a:p>
            <a:pPr marL="0" marR="0" lvl="0" indent="0" algn="ctr" rtl="0">
              <a:lnSpc>
                <a:spcPct val="140011"/>
              </a:lnSpc>
              <a:spcBef>
                <a:spcPts val="0"/>
              </a:spcBef>
              <a:spcAft>
                <a:spcPts val="0"/>
              </a:spcAft>
              <a:buNone/>
            </a:pPr>
            <a:r>
              <a:rPr lang="en-US" sz="3200" b="1">
                <a:solidFill>
                  <a:srgbClr val="505050"/>
                </a:solidFill>
              </a:rPr>
              <a:t>DIVERSE REVIEW VOLUMES</a:t>
            </a:r>
            <a:endParaRPr sz="3200" b="1">
              <a:solidFill>
                <a:srgbClr val="505050"/>
              </a:solidFill>
            </a:endParaRPr>
          </a:p>
        </p:txBody>
      </p:sp>
      <p:sp>
        <p:nvSpPr>
          <p:cNvPr id="135" name="Google Shape;135;p2"/>
          <p:cNvSpPr txBox="1"/>
          <p:nvPr/>
        </p:nvSpPr>
        <p:spPr>
          <a:xfrm>
            <a:off x="12172950" y="5403226"/>
            <a:ext cx="5448300" cy="1921200"/>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2400">
                <a:solidFill>
                  <a:srgbClr val="505050"/>
                </a:solidFill>
                <a:latin typeface="Arial"/>
                <a:ea typeface="Arial"/>
                <a:cs typeface="Arial"/>
                <a:sym typeface="Arial"/>
              </a:rPr>
              <a:t>Review counts range from 2,000 to 50,000, and all products have consistently high average ratings between 4.4 and 4.8</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4"/>
          <p:cNvSpPr txBox="1"/>
          <p:nvPr/>
        </p:nvSpPr>
        <p:spPr>
          <a:xfrm>
            <a:off x="758353" y="4084492"/>
            <a:ext cx="6886500" cy="15948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400" b="1">
                <a:solidFill>
                  <a:srgbClr val="505050"/>
                </a:solidFill>
              </a:rPr>
              <a:t>Massager differs in </a:t>
            </a:r>
            <a:endParaRPr sz="3400" b="1">
              <a:solidFill>
                <a:srgbClr val="505050"/>
              </a:solidFill>
            </a:endParaRPr>
          </a:p>
          <a:p>
            <a:pPr marL="457200" lvl="0" indent="-406400" algn="l" rtl="0">
              <a:spcBef>
                <a:spcPts val="0"/>
              </a:spcBef>
              <a:spcAft>
                <a:spcPts val="0"/>
              </a:spcAft>
              <a:buClr>
                <a:schemeClr val="dk1"/>
              </a:buClr>
              <a:buSzPts val="2800"/>
              <a:buChar char="●"/>
            </a:pPr>
            <a:r>
              <a:rPr lang="en-US" sz="2800">
                <a:solidFill>
                  <a:schemeClr val="dk1"/>
                </a:solidFill>
              </a:rPr>
              <a:t>Review numbers</a:t>
            </a:r>
            <a:endParaRPr sz="2800">
              <a:solidFill>
                <a:schemeClr val="dk1"/>
              </a:solidFill>
            </a:endParaRPr>
          </a:p>
          <a:p>
            <a:pPr marL="457200" lvl="0" indent="-406400" algn="l" rtl="0">
              <a:spcBef>
                <a:spcPts val="0"/>
              </a:spcBef>
              <a:spcAft>
                <a:spcPts val="0"/>
              </a:spcAft>
              <a:buClr>
                <a:schemeClr val="dk1"/>
              </a:buClr>
              <a:buSzPts val="2800"/>
              <a:buChar char="●"/>
            </a:pPr>
            <a:r>
              <a:rPr lang="en-US" sz="2800">
                <a:solidFill>
                  <a:schemeClr val="dk1"/>
                </a:solidFill>
              </a:rPr>
              <a:t>Chunking strategy</a:t>
            </a:r>
            <a:endParaRPr sz="3400" b="1">
              <a:solidFill>
                <a:srgbClr val="505050"/>
              </a:solidFill>
            </a:endParaRPr>
          </a:p>
        </p:txBody>
      </p:sp>
      <p:sp>
        <p:nvSpPr>
          <p:cNvPr id="145" name="Google Shape;145;p4"/>
          <p:cNvSpPr/>
          <p:nvPr/>
        </p:nvSpPr>
        <p:spPr>
          <a:xfrm>
            <a:off x="-3137432" y="7200900"/>
            <a:ext cx="6274865" cy="4114800"/>
          </a:xfrm>
          <a:custGeom>
            <a:avLst/>
            <a:gdLst/>
            <a:ahLst/>
            <a:cxnLst/>
            <a:rect l="l" t="t" r="r" b="b"/>
            <a:pathLst>
              <a:path w="6274865" h="4114800" extrusionOk="0">
                <a:moveTo>
                  <a:pt x="0" y="0"/>
                </a:moveTo>
                <a:lnTo>
                  <a:pt x="6274864" y="0"/>
                </a:lnTo>
                <a:lnTo>
                  <a:pt x="6274864" y="4114800"/>
                </a:lnTo>
                <a:lnTo>
                  <a:pt x="0" y="41148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aphicFrame>
        <p:nvGraphicFramePr>
          <p:cNvPr id="146" name="Google Shape;146;p4"/>
          <p:cNvGraphicFramePr/>
          <p:nvPr>
            <p:extLst>
              <p:ext uri="{D42A27DB-BD31-4B8C-83A1-F6EECF244321}">
                <p14:modId xmlns:p14="http://schemas.microsoft.com/office/powerpoint/2010/main" val="2625850175"/>
              </p:ext>
            </p:extLst>
          </p:nvPr>
        </p:nvGraphicFramePr>
        <p:xfrm>
          <a:off x="8391441" y="2808471"/>
          <a:ext cx="9175375" cy="6987752"/>
        </p:xfrm>
        <a:graphic>
          <a:graphicData uri="http://schemas.openxmlformats.org/drawingml/2006/table">
            <a:tbl>
              <a:tblPr>
                <a:noFill/>
                <a:tableStyleId>{2403D97C-C300-44EC-89D1-621C4B15558E}</a:tableStyleId>
              </a:tblPr>
              <a:tblGrid>
                <a:gridCol w="2293850">
                  <a:extLst>
                    <a:ext uri="{9D8B030D-6E8A-4147-A177-3AD203B41FA5}">
                      <a16:colId xmlns:a16="http://schemas.microsoft.com/office/drawing/2014/main" val="20000"/>
                    </a:ext>
                  </a:extLst>
                </a:gridCol>
                <a:gridCol w="2406100">
                  <a:extLst>
                    <a:ext uri="{9D8B030D-6E8A-4147-A177-3AD203B41FA5}">
                      <a16:colId xmlns:a16="http://schemas.microsoft.com/office/drawing/2014/main" val="20001"/>
                    </a:ext>
                  </a:extLst>
                </a:gridCol>
                <a:gridCol w="2181575">
                  <a:extLst>
                    <a:ext uri="{9D8B030D-6E8A-4147-A177-3AD203B41FA5}">
                      <a16:colId xmlns:a16="http://schemas.microsoft.com/office/drawing/2014/main" val="20002"/>
                    </a:ext>
                  </a:extLst>
                </a:gridCol>
                <a:gridCol w="2293850">
                  <a:extLst>
                    <a:ext uri="{9D8B030D-6E8A-4147-A177-3AD203B41FA5}">
                      <a16:colId xmlns:a16="http://schemas.microsoft.com/office/drawing/2014/main" val="20003"/>
                    </a:ext>
                  </a:extLst>
                </a:gridCol>
              </a:tblGrid>
              <a:tr h="1177925">
                <a:tc>
                  <a:txBody>
                    <a:bodyPr/>
                    <a:lstStyle/>
                    <a:p>
                      <a:pPr marL="0" marR="0" lvl="0" indent="0" algn="ctr" rtl="0">
                        <a:lnSpc>
                          <a:spcPct val="279909"/>
                        </a:lnSpc>
                        <a:spcBef>
                          <a:spcPts val="0"/>
                        </a:spcBef>
                        <a:spcAft>
                          <a:spcPts val="0"/>
                        </a:spcAft>
                        <a:buNone/>
                      </a:pP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799" b="1" u="none" strike="noStrike" cap="none">
                          <a:solidFill>
                            <a:srgbClr val="000000"/>
                          </a:solidFill>
                          <a:latin typeface="Arial"/>
                          <a:ea typeface="Arial"/>
                          <a:cs typeface="Arial"/>
                          <a:sym typeface="Arial"/>
                        </a:rPr>
                        <a:t>Massager</a:t>
                      </a:r>
                      <a:endParaRPr sz="17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solidFill>
                      <a:srgbClr val="BAC8C9"/>
                    </a:solidFill>
                  </a:tcPr>
                </a:tc>
                <a:tc>
                  <a:txBody>
                    <a:bodyPr/>
                    <a:lstStyle/>
                    <a:p>
                      <a:pPr marL="0" marR="0" lvl="0" indent="0" algn="ctr" rtl="0">
                        <a:lnSpc>
                          <a:spcPct val="140018"/>
                        </a:lnSpc>
                        <a:spcBef>
                          <a:spcPts val="0"/>
                        </a:spcBef>
                        <a:spcAft>
                          <a:spcPts val="0"/>
                        </a:spcAft>
                        <a:buNone/>
                      </a:pPr>
                      <a:r>
                        <a:rPr lang="en-US" sz="2799" b="1" u="none" strike="noStrike" cap="none">
                          <a:solidFill>
                            <a:srgbClr val="000000"/>
                          </a:solidFill>
                          <a:latin typeface="Arial"/>
                          <a:ea typeface="Arial"/>
                          <a:cs typeface="Arial"/>
                          <a:sym typeface="Arial"/>
                        </a:rPr>
                        <a:t>Keyboard</a:t>
                      </a:r>
                      <a:endParaRPr sz="17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solidFill>
                      <a:srgbClr val="BAC8C9"/>
                    </a:solidFill>
                  </a:tcPr>
                </a:tc>
                <a:tc>
                  <a:txBody>
                    <a:bodyPr/>
                    <a:lstStyle/>
                    <a:p>
                      <a:pPr marL="0" marR="0" lvl="0" indent="0" algn="ctr" rtl="0">
                        <a:lnSpc>
                          <a:spcPct val="140018"/>
                        </a:lnSpc>
                        <a:spcBef>
                          <a:spcPts val="0"/>
                        </a:spcBef>
                        <a:spcAft>
                          <a:spcPts val="0"/>
                        </a:spcAft>
                        <a:buNone/>
                      </a:pPr>
                      <a:r>
                        <a:rPr lang="en-US" sz="2799" b="1" u="none" strike="noStrike" cap="none">
                          <a:solidFill>
                            <a:srgbClr val="000000"/>
                          </a:solidFill>
                          <a:latin typeface="Arial"/>
                          <a:ea typeface="Arial"/>
                          <a:cs typeface="Arial"/>
                          <a:sym typeface="Arial"/>
                        </a:rPr>
                        <a:t>Coffee Set</a:t>
                      </a:r>
                      <a:endParaRPr sz="17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solidFill>
                      <a:srgbClr val="BAC8C9"/>
                    </a:solidFill>
                  </a:tcPr>
                </a:tc>
                <a:extLst>
                  <a:ext uri="{0D108BD9-81ED-4DB2-BD59-A6C34878D82A}">
                    <a16:rowId xmlns:a16="http://schemas.microsoft.com/office/drawing/2014/main" val="10000"/>
                  </a:ext>
                </a:extLst>
              </a:tr>
              <a:tr h="1279350">
                <a:tc>
                  <a:txBody>
                    <a:bodyPr/>
                    <a:lstStyle/>
                    <a:p>
                      <a:pPr marL="0" marR="0" lvl="0" indent="0" algn="ctr" rtl="0">
                        <a:lnSpc>
                          <a:spcPct val="140018"/>
                        </a:lnSpc>
                        <a:spcBef>
                          <a:spcPts val="0"/>
                        </a:spcBef>
                        <a:spcAft>
                          <a:spcPts val="0"/>
                        </a:spcAft>
                        <a:buNone/>
                      </a:pPr>
                      <a:r>
                        <a:rPr lang="en-US" sz="2199" b="1" u="none" strike="noStrike" cap="none">
                          <a:solidFill>
                            <a:srgbClr val="000000"/>
                          </a:solidFill>
                          <a:latin typeface="Arial"/>
                          <a:ea typeface="Arial"/>
                          <a:cs typeface="Arial"/>
                          <a:sym typeface="Arial"/>
                        </a:rPr>
                        <a:t>Model</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dirty="0">
                          <a:solidFill>
                            <a:srgbClr val="000000"/>
                          </a:solidFill>
                          <a:latin typeface="Arial"/>
                          <a:ea typeface="Arial"/>
                          <a:cs typeface="Arial"/>
                          <a:sym typeface="Arial"/>
                        </a:rPr>
                        <a:t>gpt-5</a:t>
                      </a:r>
                      <a:r>
                        <a:rPr lang="en-US" altLang="zh-TW" sz="2199" u="none" strike="noStrike" cap="none" dirty="0">
                          <a:solidFill>
                            <a:srgbClr val="000000"/>
                          </a:solidFill>
                          <a:latin typeface="Arial"/>
                          <a:ea typeface="Arial"/>
                          <a:cs typeface="Arial"/>
                          <a:sym typeface="Arial"/>
                        </a:rPr>
                        <a:t>.1</a:t>
                      </a:r>
                      <a:endParaRPr sz="1100" u="none" strike="noStrike" cap="none" dirty="0"/>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dirty="0">
                          <a:solidFill>
                            <a:srgbClr val="000000"/>
                          </a:solidFill>
                          <a:latin typeface="Arial"/>
                          <a:ea typeface="Arial"/>
                          <a:cs typeface="Arial"/>
                          <a:sym typeface="Arial"/>
                        </a:rPr>
                        <a:t>gpt-5</a:t>
                      </a:r>
                      <a:r>
                        <a:rPr lang="en-US" altLang="zh-TW" sz="2199" u="none" strike="noStrike" cap="none" dirty="0">
                          <a:solidFill>
                            <a:srgbClr val="000000"/>
                          </a:solidFill>
                          <a:latin typeface="Arial"/>
                          <a:ea typeface="Arial"/>
                          <a:cs typeface="Arial"/>
                          <a:sym typeface="Arial"/>
                        </a:rPr>
                        <a:t>.1</a:t>
                      </a:r>
                      <a:endParaRPr lang="en-US" sz="1100" u="none" strike="noStrike" cap="none" dirty="0"/>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dirty="0">
                          <a:solidFill>
                            <a:srgbClr val="000000"/>
                          </a:solidFill>
                          <a:latin typeface="Arial"/>
                          <a:ea typeface="Arial"/>
                          <a:cs typeface="Arial"/>
                          <a:sym typeface="Arial"/>
                        </a:rPr>
                        <a:t>gpt-5</a:t>
                      </a:r>
                      <a:r>
                        <a:rPr lang="en-US" altLang="zh-TW" sz="2199" u="none" strike="noStrike" cap="none" dirty="0">
                          <a:solidFill>
                            <a:srgbClr val="000000"/>
                          </a:solidFill>
                          <a:latin typeface="Arial"/>
                          <a:ea typeface="Arial"/>
                          <a:cs typeface="Arial"/>
                          <a:sym typeface="Arial"/>
                        </a:rPr>
                        <a:t>.1</a:t>
                      </a:r>
                      <a:endParaRPr lang="en-US" sz="1100" u="none" strike="noStrike" cap="none" dirty="0"/>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1"/>
                  </a:ext>
                </a:extLst>
              </a:tr>
              <a:tr h="1739700">
                <a:tc>
                  <a:txBody>
                    <a:bodyPr/>
                    <a:lstStyle/>
                    <a:p>
                      <a:pPr marL="0" marR="0" lvl="0" indent="0" algn="ctr" rtl="0">
                        <a:lnSpc>
                          <a:spcPct val="140018"/>
                        </a:lnSpc>
                        <a:spcBef>
                          <a:spcPts val="0"/>
                        </a:spcBef>
                        <a:spcAft>
                          <a:spcPts val="0"/>
                        </a:spcAft>
                        <a:buNone/>
                      </a:pPr>
                      <a:r>
                        <a:rPr lang="en-US" sz="2199" b="1" u="none" strike="noStrike" cap="none">
                          <a:solidFill>
                            <a:srgbClr val="000000"/>
                          </a:solidFill>
                          <a:latin typeface="Arial"/>
                          <a:ea typeface="Arial"/>
                          <a:cs typeface="Arial"/>
                          <a:sym typeface="Arial"/>
                        </a:rPr>
                        <a:t>How reviews are obtained</a:t>
                      </a:r>
                      <a:endParaRPr sz="1100" u="none" strike="noStrike" cap="none"/>
                    </a:p>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(top reviews)</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Web scraping</a:t>
                      </a:r>
                      <a:endParaRPr sz="1100" u="none" strike="noStrike" cap="none"/>
                    </a:p>
                    <a:p>
                      <a:pPr marL="0" marR="0" lvl="0" indent="0" algn="ctr" rtl="0">
                        <a:lnSpc>
                          <a:spcPct val="140000"/>
                        </a:lnSpc>
                        <a:spcBef>
                          <a:spcPts val="0"/>
                        </a:spcBef>
                        <a:spcAft>
                          <a:spcPts val="0"/>
                        </a:spcAft>
                        <a:buNone/>
                      </a:pPr>
                      <a:r>
                        <a:rPr lang="en-US" sz="1600" u="none" strike="noStrike" cap="none">
                          <a:solidFill>
                            <a:srgbClr val="000000"/>
                          </a:solidFill>
                          <a:latin typeface="Arial"/>
                          <a:ea typeface="Arial"/>
                          <a:cs typeface="Arial"/>
                          <a:sym typeface="Arial"/>
                        </a:rPr>
                        <a:t>(Selenium package)</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Hard-coded</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Hard-coded</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2"/>
                  </a:ext>
                </a:extLst>
              </a:tr>
              <a:tr h="1320675">
                <a:tc>
                  <a:txBody>
                    <a:bodyPr/>
                    <a:lstStyle/>
                    <a:p>
                      <a:pPr marL="0" marR="0" lvl="0" indent="0" algn="ctr" rtl="0">
                        <a:lnSpc>
                          <a:spcPct val="140018"/>
                        </a:lnSpc>
                        <a:spcBef>
                          <a:spcPts val="0"/>
                        </a:spcBef>
                        <a:spcAft>
                          <a:spcPts val="0"/>
                        </a:spcAft>
                        <a:buNone/>
                      </a:pPr>
                      <a:r>
                        <a:rPr lang="en-US" sz="2199" b="1" u="none" strike="noStrike" cap="none">
                          <a:solidFill>
                            <a:srgbClr val="000000"/>
                          </a:solidFill>
                          <a:latin typeface="Arial"/>
                          <a:ea typeface="Arial"/>
                          <a:cs typeface="Arial"/>
                          <a:sym typeface="Arial"/>
                        </a:rPr>
                        <a:t># of reviews</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CC0000"/>
                          </a:solidFill>
                          <a:latin typeface="Arial"/>
                          <a:ea typeface="Arial"/>
                          <a:cs typeface="Arial"/>
                          <a:sym typeface="Arial"/>
                        </a:rPr>
                        <a:t>50 reviews</a:t>
                      </a:r>
                      <a:endParaRPr sz="1100" u="none" strike="noStrike" cap="none">
                        <a:solidFill>
                          <a:srgbClr val="CC0000"/>
                        </a:solidFill>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5 reviews</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5 reviews</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3"/>
                  </a:ext>
                </a:extLst>
              </a:tr>
              <a:tr h="1347800">
                <a:tc>
                  <a:txBody>
                    <a:bodyPr/>
                    <a:lstStyle/>
                    <a:p>
                      <a:pPr marL="0" marR="0" lvl="0" indent="0" algn="ctr" rtl="0">
                        <a:lnSpc>
                          <a:spcPct val="140018"/>
                        </a:lnSpc>
                        <a:spcBef>
                          <a:spcPts val="0"/>
                        </a:spcBef>
                        <a:spcAft>
                          <a:spcPts val="0"/>
                        </a:spcAft>
                        <a:buNone/>
                      </a:pPr>
                      <a:r>
                        <a:rPr lang="en-US" sz="2199" b="1" u="none" strike="noStrike" cap="none">
                          <a:solidFill>
                            <a:srgbClr val="000000"/>
                          </a:solidFill>
                          <a:latin typeface="Arial"/>
                          <a:ea typeface="Arial"/>
                          <a:cs typeface="Arial"/>
                          <a:sym typeface="Arial"/>
                        </a:rPr>
                        <a:t>Chunking Strategy</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25"/>
                        </a:lnSpc>
                        <a:spcBef>
                          <a:spcPts val="0"/>
                        </a:spcBef>
                        <a:spcAft>
                          <a:spcPts val="0"/>
                        </a:spcAft>
                        <a:buNone/>
                      </a:pPr>
                      <a:r>
                        <a:rPr lang="en-US" sz="1599" u="none" strike="noStrike" cap="none">
                          <a:solidFill>
                            <a:srgbClr val="CC0000"/>
                          </a:solidFill>
                          <a:latin typeface="Arial"/>
                          <a:ea typeface="Arial"/>
                          <a:cs typeface="Arial"/>
                          <a:sym typeface="Arial"/>
                        </a:rPr>
                        <a:t>chunk_size = 3000</a:t>
                      </a:r>
                      <a:endParaRPr sz="1100" u="none" strike="noStrike" cap="none">
                        <a:solidFill>
                          <a:srgbClr val="CC0000"/>
                        </a:solidFill>
                      </a:endParaRPr>
                    </a:p>
                    <a:p>
                      <a:pPr marL="0" marR="0" lvl="0" indent="0" algn="ctr" rtl="0">
                        <a:lnSpc>
                          <a:spcPct val="140025"/>
                        </a:lnSpc>
                        <a:spcBef>
                          <a:spcPts val="0"/>
                        </a:spcBef>
                        <a:spcAft>
                          <a:spcPts val="0"/>
                        </a:spcAft>
                        <a:buNone/>
                      </a:pPr>
                      <a:r>
                        <a:rPr lang="en-US" sz="1599" u="none" strike="noStrike" cap="none">
                          <a:solidFill>
                            <a:srgbClr val="CC0000"/>
                          </a:solidFill>
                          <a:latin typeface="Arial"/>
                          <a:ea typeface="Arial"/>
                          <a:cs typeface="Arial"/>
                          <a:sym typeface="Arial"/>
                        </a:rPr>
                        <a:t>overlap = 200</a:t>
                      </a:r>
                      <a:endParaRPr>
                        <a:solidFill>
                          <a:srgbClr val="CC0000"/>
                        </a:solidFill>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None</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dirty="0">
                          <a:solidFill>
                            <a:srgbClr val="000000"/>
                          </a:solidFill>
                          <a:latin typeface="Arimo"/>
                          <a:ea typeface="Arimo"/>
                          <a:cs typeface="Arimo"/>
                          <a:sym typeface="Arimo"/>
                        </a:rPr>
                        <a:t>None</a:t>
                      </a:r>
                      <a:endParaRPr sz="1100" u="none" strike="noStrike" cap="none" dirty="0"/>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47" name="Google Shape;147;p4"/>
          <p:cNvSpPr txBox="1"/>
          <p:nvPr/>
        </p:nvSpPr>
        <p:spPr>
          <a:xfrm>
            <a:off x="592075" y="693917"/>
            <a:ext cx="8325000" cy="1077300"/>
          </a:xfrm>
          <a:prstGeom prst="rect">
            <a:avLst/>
          </a:prstGeom>
          <a:noFill/>
          <a:ln>
            <a:noFill/>
          </a:ln>
        </p:spPr>
        <p:txBody>
          <a:bodyPr spcFirstLastPara="1" wrap="square" lIns="0" tIns="0" rIns="0" bIns="0" anchor="t" anchorCtr="0">
            <a:spAutoFit/>
          </a:bodyPr>
          <a:lstStyle/>
          <a:p>
            <a:pPr marL="0" marR="0" lvl="0" indent="0" algn="l" rtl="0">
              <a:lnSpc>
                <a:spcPct val="120002"/>
              </a:lnSpc>
              <a:spcBef>
                <a:spcPts val="0"/>
              </a:spcBef>
              <a:spcAft>
                <a:spcPts val="0"/>
              </a:spcAft>
              <a:buNone/>
            </a:pPr>
            <a:r>
              <a:rPr lang="en-US" sz="6999">
                <a:solidFill>
                  <a:srgbClr val="383838"/>
                </a:solidFill>
                <a:latin typeface="Tenor Sans"/>
                <a:ea typeface="Tenor Sans"/>
                <a:cs typeface="Tenor Sans"/>
                <a:sym typeface="Tenor Sans"/>
              </a:rPr>
              <a:t>Pipeline Overview</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4"/>
                                        </p:tgtEl>
                                        <p:attrNameLst>
                                          <p:attrName>style.visibility</p:attrName>
                                        </p:attrNameLst>
                                      </p:cBhvr>
                                      <p:to>
                                        <p:strVal val="visible"/>
                                      </p:to>
                                    </p:set>
                                    <p:animEffect transition="in" filter="fade">
                                      <p:cBhvr>
                                        <p:cTn id="7" dur="10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graphicFrame>
        <p:nvGraphicFramePr>
          <p:cNvPr id="156" name="Google Shape;156;p5"/>
          <p:cNvGraphicFramePr/>
          <p:nvPr/>
        </p:nvGraphicFramePr>
        <p:xfrm>
          <a:off x="6278060" y="898137"/>
          <a:ext cx="11817275" cy="9291955"/>
        </p:xfrm>
        <a:graphic>
          <a:graphicData uri="http://schemas.openxmlformats.org/drawingml/2006/table">
            <a:tbl>
              <a:tblPr>
                <a:noFill/>
                <a:tableStyleId>{2403D97C-C300-44EC-89D1-621C4B15558E}</a:tableStyleId>
              </a:tblPr>
              <a:tblGrid>
                <a:gridCol w="2373650">
                  <a:extLst>
                    <a:ext uri="{9D8B030D-6E8A-4147-A177-3AD203B41FA5}">
                      <a16:colId xmlns:a16="http://schemas.microsoft.com/office/drawing/2014/main" val="20000"/>
                    </a:ext>
                  </a:extLst>
                </a:gridCol>
                <a:gridCol w="2800450">
                  <a:extLst>
                    <a:ext uri="{9D8B030D-6E8A-4147-A177-3AD203B41FA5}">
                      <a16:colId xmlns:a16="http://schemas.microsoft.com/office/drawing/2014/main" val="20001"/>
                    </a:ext>
                  </a:extLst>
                </a:gridCol>
                <a:gridCol w="2748925">
                  <a:extLst>
                    <a:ext uri="{9D8B030D-6E8A-4147-A177-3AD203B41FA5}">
                      <a16:colId xmlns:a16="http://schemas.microsoft.com/office/drawing/2014/main" val="20002"/>
                    </a:ext>
                  </a:extLst>
                </a:gridCol>
                <a:gridCol w="3894250">
                  <a:extLst>
                    <a:ext uri="{9D8B030D-6E8A-4147-A177-3AD203B41FA5}">
                      <a16:colId xmlns:a16="http://schemas.microsoft.com/office/drawing/2014/main" val="20003"/>
                    </a:ext>
                  </a:extLst>
                </a:gridCol>
              </a:tblGrid>
              <a:tr h="1062175">
                <a:tc>
                  <a:txBody>
                    <a:bodyPr/>
                    <a:lstStyle/>
                    <a:p>
                      <a:pPr marL="0" marR="0" lvl="0" indent="0" algn="ctr" rtl="0">
                        <a:lnSpc>
                          <a:spcPct val="279909"/>
                        </a:lnSpc>
                        <a:spcBef>
                          <a:spcPts val="0"/>
                        </a:spcBef>
                        <a:spcAft>
                          <a:spcPts val="0"/>
                        </a:spcAft>
                        <a:buNone/>
                      </a:pP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3399" b="1" u="none" strike="noStrike" cap="none">
                          <a:solidFill>
                            <a:srgbClr val="000000"/>
                          </a:solidFill>
                          <a:latin typeface="Arial"/>
                          <a:ea typeface="Arial"/>
                          <a:cs typeface="Arial"/>
                          <a:sym typeface="Arial"/>
                        </a:rPr>
                        <a:t>Massager</a:t>
                      </a:r>
                      <a:endParaRPr sz="23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solidFill>
                      <a:srgbClr val="BAC8C9"/>
                    </a:solidFill>
                  </a:tcPr>
                </a:tc>
                <a:tc>
                  <a:txBody>
                    <a:bodyPr/>
                    <a:lstStyle/>
                    <a:p>
                      <a:pPr marL="0" marR="0" lvl="0" indent="0" algn="ctr" rtl="0">
                        <a:lnSpc>
                          <a:spcPct val="140018"/>
                        </a:lnSpc>
                        <a:spcBef>
                          <a:spcPts val="0"/>
                        </a:spcBef>
                        <a:spcAft>
                          <a:spcPts val="0"/>
                        </a:spcAft>
                        <a:buNone/>
                      </a:pPr>
                      <a:r>
                        <a:rPr lang="en-US" sz="3399" b="1" u="none" strike="noStrike" cap="none">
                          <a:solidFill>
                            <a:srgbClr val="000000"/>
                          </a:solidFill>
                          <a:latin typeface="Arial"/>
                          <a:ea typeface="Arial"/>
                          <a:cs typeface="Arial"/>
                          <a:sym typeface="Arial"/>
                        </a:rPr>
                        <a:t>Keyboard</a:t>
                      </a:r>
                      <a:endParaRPr sz="23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solidFill>
                      <a:srgbClr val="BAC8C9"/>
                    </a:solidFill>
                  </a:tcPr>
                </a:tc>
                <a:tc>
                  <a:txBody>
                    <a:bodyPr/>
                    <a:lstStyle/>
                    <a:p>
                      <a:pPr marL="0" marR="0" lvl="0" indent="0" algn="ctr" rtl="0">
                        <a:lnSpc>
                          <a:spcPct val="140018"/>
                        </a:lnSpc>
                        <a:spcBef>
                          <a:spcPts val="0"/>
                        </a:spcBef>
                        <a:spcAft>
                          <a:spcPts val="0"/>
                        </a:spcAft>
                        <a:buNone/>
                      </a:pPr>
                      <a:r>
                        <a:rPr lang="en-US" sz="3399" b="1" u="none" strike="noStrike" cap="none">
                          <a:solidFill>
                            <a:srgbClr val="000000"/>
                          </a:solidFill>
                          <a:latin typeface="Arial"/>
                          <a:ea typeface="Arial"/>
                          <a:cs typeface="Arial"/>
                          <a:sym typeface="Arial"/>
                        </a:rPr>
                        <a:t>Coffee Set</a:t>
                      </a:r>
                      <a:endParaRPr sz="23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solidFill>
                      <a:srgbClr val="BAC8C9"/>
                    </a:solidFill>
                  </a:tcPr>
                </a:tc>
                <a:extLst>
                  <a:ext uri="{0D108BD9-81ED-4DB2-BD59-A6C34878D82A}">
                    <a16:rowId xmlns:a16="http://schemas.microsoft.com/office/drawing/2014/main" val="10000"/>
                  </a:ext>
                </a:extLst>
              </a:tr>
              <a:tr h="1238750">
                <a:tc>
                  <a:txBody>
                    <a:bodyPr/>
                    <a:lstStyle/>
                    <a:p>
                      <a:pPr marL="0" marR="0" lvl="0" indent="0" algn="ctr" rtl="0">
                        <a:lnSpc>
                          <a:spcPct val="140000"/>
                        </a:lnSpc>
                        <a:spcBef>
                          <a:spcPts val="0"/>
                        </a:spcBef>
                        <a:spcAft>
                          <a:spcPts val="0"/>
                        </a:spcAft>
                        <a:buNone/>
                      </a:pPr>
                      <a:r>
                        <a:rPr lang="en-US" sz="2000" b="1" u="none" strike="noStrike" cap="none">
                          <a:solidFill>
                            <a:srgbClr val="000000"/>
                          </a:solidFill>
                          <a:latin typeface="Arial"/>
                          <a:ea typeface="Arial"/>
                          <a:cs typeface="Arial"/>
                          <a:sym typeface="Arial"/>
                        </a:rPr>
                        <a:t>Summarization</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per‑chunk summaries</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CC0000"/>
                          </a:solidFill>
                          <a:latin typeface="Arial"/>
                          <a:ea typeface="Arial"/>
                          <a:cs typeface="Arial"/>
                          <a:sym typeface="Arial"/>
                        </a:rPr>
                        <a:t>None</a:t>
                      </a:r>
                      <a:endParaRPr sz="1100" u="none" strike="noStrike" cap="none">
                        <a:solidFill>
                          <a:srgbClr val="CC0000"/>
                        </a:solidFill>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Overall summary, pros/cons, keywords</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1"/>
                  </a:ext>
                </a:extLst>
              </a:tr>
              <a:tr h="3144450">
                <a:tc>
                  <a:txBody>
                    <a:bodyPr/>
                    <a:lstStyle/>
                    <a:p>
                      <a:pPr marL="0" marR="0" lvl="0" indent="0" algn="ctr" rtl="0">
                        <a:lnSpc>
                          <a:spcPct val="140018"/>
                        </a:lnSpc>
                        <a:spcBef>
                          <a:spcPts val="0"/>
                        </a:spcBef>
                        <a:spcAft>
                          <a:spcPts val="0"/>
                        </a:spcAft>
                        <a:buNone/>
                      </a:pPr>
                      <a:r>
                        <a:rPr lang="en-US" sz="2199" b="1" u="none" strike="noStrike" cap="none">
                          <a:solidFill>
                            <a:srgbClr val="000000"/>
                          </a:solidFill>
                          <a:latin typeface="Arial"/>
                          <a:ea typeface="Arial"/>
                          <a:cs typeface="Arial"/>
                          <a:sym typeface="Arial"/>
                        </a:rPr>
                        <a:t>Visual feature extraction</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1. Colors mentioned</a:t>
                      </a:r>
                      <a:endParaRPr sz="1100" u="none" strike="noStrike" cap="none"/>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2. Materials described</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3. Size/Dimensions</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4. Shape/Design elements</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5. Textures</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6. Visual features (buttons, straps, etc.)</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7. Overall appearance</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345443" marR="0" lvl="1" indent="-172720" algn="l" rtl="0">
                        <a:lnSpc>
                          <a:spcPct val="140000"/>
                        </a:lnSpc>
                        <a:spcBef>
                          <a:spcPts val="0"/>
                        </a:spcBef>
                        <a:spcAft>
                          <a:spcPts val="0"/>
                        </a:spcAft>
                        <a:buClr>
                          <a:srgbClr val="000000"/>
                        </a:buClr>
                        <a:buSzPts val="1600"/>
                        <a:buFont typeface="Arial"/>
                        <a:buAutoNum type="arabicPeriod"/>
                      </a:pPr>
                      <a:r>
                        <a:rPr lang="en-US" sz="1600" u="none" strike="noStrike" cap="none">
                          <a:solidFill>
                            <a:srgbClr val="000000"/>
                          </a:solidFill>
                          <a:latin typeface="Arial"/>
                          <a:ea typeface="Arial"/>
                          <a:cs typeface="Arial"/>
                          <a:sym typeface="Arial"/>
                        </a:rPr>
                        <a:t>colors</a:t>
                      </a:r>
                      <a:endParaRPr sz="1100" u="none" strike="noStrike" cap="none"/>
                    </a:p>
                    <a:p>
                      <a:pPr marL="345443" marR="0" lvl="1" indent="-172720" algn="l" rtl="0">
                        <a:lnSpc>
                          <a:spcPct val="140000"/>
                        </a:lnSpc>
                        <a:spcBef>
                          <a:spcPts val="0"/>
                        </a:spcBef>
                        <a:spcAft>
                          <a:spcPts val="0"/>
                        </a:spcAft>
                        <a:buClr>
                          <a:srgbClr val="000000"/>
                        </a:buClr>
                        <a:buSzPts val="1600"/>
                        <a:buFont typeface="Arial"/>
                        <a:buAutoNum type="arabicPeriod"/>
                      </a:pPr>
                      <a:r>
                        <a:rPr lang="en-US" sz="1600" u="none" strike="noStrike" cap="none">
                          <a:solidFill>
                            <a:srgbClr val="000000"/>
                          </a:solidFill>
                          <a:latin typeface="Arial"/>
                          <a:ea typeface="Arial"/>
                          <a:cs typeface="Arial"/>
                          <a:sym typeface="Arial"/>
                        </a:rPr>
                        <a:t>materials</a:t>
                      </a:r>
                      <a:endParaRPr/>
                    </a:p>
                    <a:p>
                      <a:pPr marL="345443" marR="0" lvl="1" indent="-172720" algn="l" rtl="0">
                        <a:lnSpc>
                          <a:spcPct val="140000"/>
                        </a:lnSpc>
                        <a:spcBef>
                          <a:spcPts val="0"/>
                        </a:spcBef>
                        <a:spcAft>
                          <a:spcPts val="0"/>
                        </a:spcAft>
                        <a:buClr>
                          <a:srgbClr val="000000"/>
                        </a:buClr>
                        <a:buSzPts val="1600"/>
                        <a:buFont typeface="Arial"/>
                        <a:buAutoNum type="arabicPeriod"/>
                      </a:pPr>
                      <a:r>
                        <a:rPr lang="en-US" sz="1600" u="none" strike="noStrike" cap="none">
                          <a:solidFill>
                            <a:srgbClr val="000000"/>
                          </a:solidFill>
                          <a:latin typeface="Arial"/>
                          <a:ea typeface="Arial"/>
                          <a:cs typeface="Arial"/>
                          <a:sym typeface="Arial"/>
                        </a:rPr>
                        <a:t>shape design</a:t>
                      </a:r>
                      <a:endParaRPr/>
                    </a:p>
                    <a:p>
                      <a:pPr marL="345443" marR="0" lvl="1" indent="-172720" algn="l" rtl="0">
                        <a:lnSpc>
                          <a:spcPct val="140000"/>
                        </a:lnSpc>
                        <a:spcBef>
                          <a:spcPts val="0"/>
                        </a:spcBef>
                        <a:spcAft>
                          <a:spcPts val="0"/>
                        </a:spcAft>
                        <a:buClr>
                          <a:srgbClr val="000000"/>
                        </a:buClr>
                        <a:buSzPts val="1600"/>
                        <a:buFont typeface="Arial"/>
                        <a:buAutoNum type="arabicPeriod"/>
                      </a:pPr>
                      <a:r>
                        <a:rPr lang="en-US" sz="1600" u="none" strike="noStrike" cap="none">
                          <a:solidFill>
                            <a:srgbClr val="000000"/>
                          </a:solidFill>
                          <a:latin typeface="Arial"/>
                          <a:ea typeface="Arial"/>
                          <a:cs typeface="Arial"/>
                          <a:sym typeface="Arial"/>
                        </a:rPr>
                        <a:t>visual features </a:t>
                      </a:r>
                      <a:endParaRPr/>
                    </a:p>
                    <a:p>
                      <a:pPr marL="345443" marR="0" lvl="1" indent="-172720" algn="l" rtl="0">
                        <a:lnSpc>
                          <a:spcPct val="140000"/>
                        </a:lnSpc>
                        <a:spcBef>
                          <a:spcPts val="0"/>
                        </a:spcBef>
                        <a:spcAft>
                          <a:spcPts val="0"/>
                        </a:spcAft>
                        <a:buClr>
                          <a:srgbClr val="000000"/>
                        </a:buClr>
                        <a:buSzPts val="1600"/>
                        <a:buFont typeface="Arial"/>
                        <a:buAutoNum type="arabicPeriod"/>
                      </a:pPr>
                      <a:r>
                        <a:rPr lang="en-US" sz="1600" u="none" strike="noStrike" cap="none">
                          <a:solidFill>
                            <a:srgbClr val="000000"/>
                          </a:solidFill>
                          <a:latin typeface="Arial"/>
                          <a:ea typeface="Arial"/>
                          <a:cs typeface="Arial"/>
                          <a:sym typeface="Arial"/>
                        </a:rPr>
                        <a:t>overall aesthetic</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1. materials </a:t>
                      </a:r>
                      <a:endParaRPr sz="1100" u="none" strike="noStrike" cap="none"/>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2. colors </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3. shapes</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4. textures</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5. patterns</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6. functional visual element</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7. usage scenes</a:t>
                      </a:r>
                      <a:endParaRPr/>
                    </a:p>
                    <a:p>
                      <a:pPr marL="0" marR="0" lvl="0" indent="0" algn="l" rtl="0">
                        <a:lnSpc>
                          <a:spcPct val="140000"/>
                        </a:lnSpc>
                        <a:spcBef>
                          <a:spcPts val="0"/>
                        </a:spcBef>
                        <a:spcAft>
                          <a:spcPts val="0"/>
                        </a:spcAft>
                        <a:buNone/>
                      </a:pPr>
                      <a:endParaRPr sz="1500" u="none" strike="noStrike" cap="none">
                        <a:solidFill>
                          <a:srgbClr val="000000"/>
                        </a:solidFill>
                        <a:latin typeface="Arial"/>
                        <a:ea typeface="Arial"/>
                        <a:cs typeface="Arial"/>
                        <a:sym typeface="Arial"/>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2"/>
                  </a:ext>
                </a:extLst>
              </a:tr>
              <a:tr h="3451775">
                <a:tc>
                  <a:txBody>
                    <a:bodyPr/>
                    <a:lstStyle/>
                    <a:p>
                      <a:pPr marL="0" marR="0" lvl="0" indent="0" algn="ctr" rtl="0">
                        <a:lnSpc>
                          <a:spcPct val="140021"/>
                        </a:lnSpc>
                        <a:spcBef>
                          <a:spcPts val="0"/>
                        </a:spcBef>
                        <a:spcAft>
                          <a:spcPts val="0"/>
                        </a:spcAft>
                        <a:buNone/>
                      </a:pPr>
                      <a:r>
                        <a:rPr lang="en-US" sz="1899" b="1" u="none" strike="noStrike" cap="none">
                          <a:solidFill>
                            <a:srgbClr val="000000"/>
                          </a:solidFill>
                          <a:latin typeface="Arial"/>
                          <a:ea typeface="Arial"/>
                          <a:cs typeface="Arial"/>
                          <a:sym typeface="Arial"/>
                        </a:rPr>
                        <a:t>Product feature extraction</a:t>
                      </a:r>
                      <a:endParaRPr sz="1100" u="none" strike="noStrike" cap="none"/>
                    </a:p>
                    <a:p>
                      <a:pPr marL="0" marR="0" lvl="0" indent="0" algn="ctr"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(functional/ design)</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1. Functional Features (what it does)</a:t>
                      </a:r>
                      <a:endParaRPr sz="1100" u="none" strike="noStrike" cap="none"/>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2. Design Features (design elements)</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3. Material Features</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4. Size/Portability</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5. Usage Context (where/how used)</a:t>
                      </a:r>
                      <a:endParaRPr/>
                    </a:p>
                    <a:p>
                      <a:pPr marL="0" marR="0" lvl="0" indent="0" algn="l"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6. Key Selling Points</a:t>
                      </a:r>
                      <a:endParaRPr/>
                    </a:p>
                    <a:p>
                      <a:pPr marL="0" marR="0" lvl="0" indent="0" algn="l" rtl="0">
                        <a:lnSpc>
                          <a:spcPct val="140000"/>
                        </a:lnSpc>
                        <a:spcBef>
                          <a:spcPts val="0"/>
                        </a:spcBef>
                        <a:spcAft>
                          <a:spcPts val="0"/>
                        </a:spcAft>
                        <a:buNone/>
                      </a:pPr>
                      <a:endParaRPr sz="1500" u="none" strike="noStrike" cap="none">
                        <a:solidFill>
                          <a:srgbClr val="000000"/>
                        </a:solidFill>
                        <a:latin typeface="Arial"/>
                        <a:ea typeface="Arial"/>
                        <a:cs typeface="Arial"/>
                        <a:sym typeface="Arial"/>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functional_feature</a:t>
                      </a:r>
                      <a:endParaRPr sz="1100" u="none" strike="noStrike" cap="none"/>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design_features</a:t>
                      </a:r>
                      <a:endParaRPr/>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connectivity</a:t>
                      </a:r>
                      <a:endParaRPr/>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unique_selling_points</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CC0000"/>
                          </a:solidFill>
                          <a:latin typeface="Arial"/>
                          <a:ea typeface="Arial"/>
                          <a:cs typeface="Arial"/>
                          <a:sym typeface="Arial"/>
                        </a:rPr>
                        <a:t>None</a:t>
                      </a:r>
                      <a:endParaRPr sz="1100" u="none" strike="noStrike" cap="none">
                        <a:solidFill>
                          <a:srgbClr val="CC0000"/>
                        </a:solidFill>
                      </a:endParaRPr>
                    </a:p>
                    <a:p>
                      <a:pPr marL="0" marR="0" lvl="0" indent="0" algn="ctr" rtl="0">
                        <a:lnSpc>
                          <a:spcPct val="140000"/>
                        </a:lnSpc>
                        <a:spcBef>
                          <a:spcPts val="0"/>
                        </a:spcBef>
                        <a:spcAft>
                          <a:spcPts val="0"/>
                        </a:spcAft>
                        <a:buNone/>
                      </a:pPr>
                      <a:r>
                        <a:rPr lang="en-US" sz="1500" u="none" strike="noStrike" cap="none">
                          <a:solidFill>
                            <a:srgbClr val="000000"/>
                          </a:solidFill>
                          <a:latin typeface="Arial"/>
                          <a:ea typeface="Arial"/>
                          <a:cs typeface="Arial"/>
                          <a:sym typeface="Arial"/>
                        </a:rPr>
                        <a:t>(combined with visual feature extraction)</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57" name="Google Shape;157;p5"/>
          <p:cNvSpPr txBox="1"/>
          <p:nvPr/>
        </p:nvSpPr>
        <p:spPr>
          <a:xfrm>
            <a:off x="691275" y="728425"/>
            <a:ext cx="5691600" cy="3663000"/>
          </a:xfrm>
          <a:prstGeom prst="rect">
            <a:avLst/>
          </a:prstGeom>
          <a:noFill/>
          <a:ln>
            <a:noFill/>
          </a:ln>
        </p:spPr>
        <p:txBody>
          <a:bodyPr spcFirstLastPara="1" wrap="square" lIns="0" tIns="0" rIns="0" bIns="0" anchor="t" anchorCtr="0">
            <a:spAutoFit/>
          </a:bodyPr>
          <a:lstStyle/>
          <a:p>
            <a:pPr marL="0" marR="0" lvl="0" indent="0" algn="l" rtl="0">
              <a:lnSpc>
                <a:spcPct val="120002"/>
              </a:lnSpc>
              <a:spcBef>
                <a:spcPts val="0"/>
              </a:spcBef>
              <a:spcAft>
                <a:spcPts val="0"/>
              </a:spcAft>
              <a:buNone/>
            </a:pPr>
            <a:r>
              <a:rPr lang="en-US" sz="6999">
                <a:solidFill>
                  <a:srgbClr val="383838"/>
                </a:solidFill>
                <a:latin typeface="Tenor Sans"/>
                <a:ea typeface="Tenor Sans"/>
                <a:cs typeface="Tenor Sans"/>
                <a:sym typeface="Tenor Sans"/>
              </a:rPr>
              <a:t>Analytics </a:t>
            </a:r>
            <a:endParaRPr sz="6999">
              <a:solidFill>
                <a:srgbClr val="383838"/>
              </a:solidFill>
              <a:latin typeface="Tenor Sans"/>
              <a:ea typeface="Tenor Sans"/>
              <a:cs typeface="Tenor Sans"/>
              <a:sym typeface="Tenor Sans"/>
            </a:endParaRPr>
          </a:p>
          <a:p>
            <a:pPr marL="0" marR="0" lvl="0" indent="0" algn="l" rtl="0">
              <a:lnSpc>
                <a:spcPct val="120002"/>
              </a:lnSpc>
              <a:spcBef>
                <a:spcPts val="0"/>
              </a:spcBef>
              <a:spcAft>
                <a:spcPts val="0"/>
              </a:spcAft>
              <a:buNone/>
            </a:pPr>
            <a:r>
              <a:rPr lang="en-US" sz="6999">
                <a:solidFill>
                  <a:srgbClr val="383838"/>
                </a:solidFill>
                <a:latin typeface="Tenor Sans"/>
                <a:ea typeface="Tenor Sans"/>
                <a:cs typeface="Tenor Sans"/>
                <a:sym typeface="Tenor Sans"/>
              </a:rPr>
              <a:t>Engine Components</a:t>
            </a:r>
            <a:endParaRPr/>
          </a:p>
        </p:txBody>
      </p:sp>
      <p:sp>
        <p:nvSpPr>
          <p:cNvPr id="158" name="Google Shape;158;p5"/>
          <p:cNvSpPr txBox="1"/>
          <p:nvPr/>
        </p:nvSpPr>
        <p:spPr>
          <a:xfrm>
            <a:off x="691278" y="4845780"/>
            <a:ext cx="6886500" cy="15948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400" b="1">
                <a:solidFill>
                  <a:srgbClr val="505050"/>
                </a:solidFill>
              </a:rPr>
              <a:t>Keyboard </a:t>
            </a:r>
            <a:endParaRPr sz="3400" b="1">
              <a:solidFill>
                <a:srgbClr val="505050"/>
              </a:solidFill>
            </a:endParaRPr>
          </a:p>
          <a:p>
            <a:pPr marL="457200" lvl="0" indent="-406400" algn="l" rtl="0">
              <a:spcBef>
                <a:spcPts val="0"/>
              </a:spcBef>
              <a:spcAft>
                <a:spcPts val="0"/>
              </a:spcAft>
              <a:buClr>
                <a:schemeClr val="dk1"/>
              </a:buClr>
              <a:buSzPts val="2800"/>
              <a:buChar char="●"/>
            </a:pPr>
            <a:r>
              <a:rPr lang="en-US" sz="2800">
                <a:solidFill>
                  <a:schemeClr val="dk1"/>
                </a:solidFill>
              </a:rPr>
              <a:t>No summarization</a:t>
            </a:r>
            <a:endParaRPr sz="2800">
              <a:solidFill>
                <a:schemeClr val="dk1"/>
              </a:solidFill>
            </a:endParaRPr>
          </a:p>
          <a:p>
            <a:pPr marL="457200" lvl="0" indent="-406400" algn="l" rtl="0">
              <a:spcBef>
                <a:spcPts val="0"/>
              </a:spcBef>
              <a:spcAft>
                <a:spcPts val="0"/>
              </a:spcAft>
              <a:buClr>
                <a:schemeClr val="dk1"/>
              </a:buClr>
              <a:buSzPts val="2800"/>
              <a:buChar char="●"/>
            </a:pPr>
            <a:r>
              <a:rPr lang="en-US" sz="2800">
                <a:solidFill>
                  <a:schemeClr val="dk1"/>
                </a:solidFill>
              </a:rPr>
              <a:t>Fewer feature extraction</a:t>
            </a:r>
            <a:endParaRPr sz="2800">
              <a:solidFill>
                <a:schemeClr val="dk1"/>
              </a:solidFill>
            </a:endParaRPr>
          </a:p>
        </p:txBody>
      </p:sp>
      <p:sp>
        <p:nvSpPr>
          <p:cNvPr id="159" name="Google Shape;159;p5"/>
          <p:cNvSpPr txBox="1"/>
          <p:nvPr/>
        </p:nvSpPr>
        <p:spPr>
          <a:xfrm>
            <a:off x="691276" y="7325750"/>
            <a:ext cx="5388300" cy="15948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400" b="1">
                <a:solidFill>
                  <a:srgbClr val="505050"/>
                </a:solidFill>
              </a:rPr>
              <a:t>Coffee set </a:t>
            </a:r>
            <a:endParaRPr sz="3400" b="1">
              <a:solidFill>
                <a:srgbClr val="505050"/>
              </a:solidFill>
            </a:endParaRPr>
          </a:p>
          <a:p>
            <a:pPr marL="457200" lvl="0" indent="-406400" algn="l" rtl="0">
              <a:spcBef>
                <a:spcPts val="0"/>
              </a:spcBef>
              <a:spcAft>
                <a:spcPts val="0"/>
              </a:spcAft>
              <a:buClr>
                <a:schemeClr val="dk1"/>
              </a:buClr>
              <a:buSzPts val="2800"/>
              <a:buChar char="●"/>
            </a:pPr>
            <a:r>
              <a:rPr lang="en-US" sz="2800">
                <a:solidFill>
                  <a:schemeClr val="dk1"/>
                </a:solidFill>
              </a:rPr>
              <a:t>No product feature extraction</a:t>
            </a:r>
            <a:endParaRPr sz="2800">
              <a:solidFill>
                <a:schemeClr val="dk1"/>
              </a:solidFill>
            </a:endParaRPr>
          </a:p>
          <a:p>
            <a:pPr marL="0" lvl="0" indent="0" algn="l" rtl="0">
              <a:spcBef>
                <a:spcPts val="0"/>
              </a:spcBef>
              <a:spcAft>
                <a:spcPts val="0"/>
              </a:spcAft>
              <a:buNone/>
            </a:pPr>
            <a:endParaRPr sz="280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8"/>
                                        </p:tgtEl>
                                        <p:attrNameLst>
                                          <p:attrName>style.visibility</p:attrName>
                                        </p:attrNameLst>
                                      </p:cBhvr>
                                      <p:to>
                                        <p:strVal val="visible"/>
                                      </p:to>
                                    </p:set>
                                    <p:animEffect transition="in" filter="fade">
                                      <p:cBhvr>
                                        <p:cTn id="7" dur="1000"/>
                                        <p:tgtEl>
                                          <p:spTgt spid="15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9"/>
                                        </p:tgtEl>
                                        <p:attrNameLst>
                                          <p:attrName>style.visibility</p:attrName>
                                        </p:attrNameLst>
                                      </p:cBhvr>
                                      <p:to>
                                        <p:strVal val="visible"/>
                                      </p:to>
                                    </p:set>
                                    <p:animEffect transition="in" filter="fade">
                                      <p:cBhvr>
                                        <p:cTn id="12" dur="1000"/>
                                        <p:tgtEl>
                                          <p:spTgt spid="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3ad4b18bd4c_6_29"/>
          <p:cNvSpPr/>
          <p:nvPr/>
        </p:nvSpPr>
        <p:spPr>
          <a:xfrm>
            <a:off x="-3137432" y="7200900"/>
            <a:ext cx="6274865" cy="4114800"/>
          </a:xfrm>
          <a:custGeom>
            <a:avLst/>
            <a:gdLst/>
            <a:ahLst/>
            <a:cxnLst/>
            <a:rect l="l" t="t" r="r" b="b"/>
            <a:pathLst>
              <a:path w="6274865" h="4114800" extrusionOk="0">
                <a:moveTo>
                  <a:pt x="0" y="0"/>
                </a:moveTo>
                <a:lnTo>
                  <a:pt x="6274864" y="0"/>
                </a:lnTo>
                <a:lnTo>
                  <a:pt x="6274864" y="4114800"/>
                </a:lnTo>
                <a:lnTo>
                  <a:pt x="0" y="41148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69" name="Google Shape;169;g3ad4b18bd4c_6_29"/>
          <p:cNvSpPr/>
          <p:nvPr/>
        </p:nvSpPr>
        <p:spPr>
          <a:xfrm>
            <a:off x="691269" y="3133860"/>
            <a:ext cx="4553308" cy="3170240"/>
          </a:xfrm>
          <a:custGeom>
            <a:avLst/>
            <a:gdLst/>
            <a:ahLst/>
            <a:cxnLst/>
            <a:rect l="l" t="t" r="r" b="b"/>
            <a:pathLst>
              <a:path w="4553308" h="3170240" extrusionOk="0">
                <a:moveTo>
                  <a:pt x="0" y="0"/>
                </a:moveTo>
                <a:lnTo>
                  <a:pt x="4553308" y="0"/>
                </a:lnTo>
                <a:lnTo>
                  <a:pt x="4553308" y="3170241"/>
                </a:lnTo>
                <a:lnTo>
                  <a:pt x="0" y="3170241"/>
                </a:lnTo>
                <a:lnTo>
                  <a:pt x="0" y="0"/>
                </a:lnTo>
                <a:close/>
              </a:path>
            </a:pathLst>
          </a:custGeom>
          <a:blipFill rotWithShape="1">
            <a:blip r:embed="rId4">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0" name="Google Shape;170;g3ad4b18bd4c_6_29"/>
          <p:cNvSpPr/>
          <p:nvPr/>
        </p:nvSpPr>
        <p:spPr>
          <a:xfrm>
            <a:off x="5335600" y="3133875"/>
            <a:ext cx="6588547" cy="1780431"/>
          </a:xfrm>
          <a:custGeom>
            <a:avLst/>
            <a:gdLst/>
            <a:ahLst/>
            <a:cxnLst/>
            <a:rect l="l" t="t" r="r" b="b"/>
            <a:pathLst>
              <a:path w="7616817" h="1780431" extrusionOk="0">
                <a:moveTo>
                  <a:pt x="0" y="0"/>
                </a:moveTo>
                <a:lnTo>
                  <a:pt x="7616816" y="0"/>
                </a:lnTo>
                <a:lnTo>
                  <a:pt x="7616816" y="1780431"/>
                </a:lnTo>
                <a:lnTo>
                  <a:pt x="0" y="1780431"/>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1" name="Google Shape;171;g3ad4b18bd4c_6_29"/>
          <p:cNvSpPr/>
          <p:nvPr/>
        </p:nvSpPr>
        <p:spPr>
          <a:xfrm>
            <a:off x="12099371" y="3133860"/>
            <a:ext cx="6094252" cy="2437701"/>
          </a:xfrm>
          <a:custGeom>
            <a:avLst/>
            <a:gdLst/>
            <a:ahLst/>
            <a:cxnLst/>
            <a:rect l="l" t="t" r="r" b="b"/>
            <a:pathLst>
              <a:path w="6094252" h="2437701" extrusionOk="0">
                <a:moveTo>
                  <a:pt x="0" y="0"/>
                </a:moveTo>
                <a:lnTo>
                  <a:pt x="6094252" y="0"/>
                </a:lnTo>
                <a:lnTo>
                  <a:pt x="6094252" y="2437701"/>
                </a:lnTo>
                <a:lnTo>
                  <a:pt x="0" y="2437701"/>
                </a:lnTo>
                <a:lnTo>
                  <a:pt x="0" y="0"/>
                </a:lnTo>
                <a:close/>
              </a:path>
            </a:pathLst>
          </a:custGeom>
          <a:blipFill rotWithShape="1">
            <a:blip r:embed="rId6">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2" name="Google Shape;172;g3ad4b18bd4c_6_29"/>
          <p:cNvSpPr/>
          <p:nvPr/>
        </p:nvSpPr>
        <p:spPr>
          <a:xfrm>
            <a:off x="5369888" y="6407375"/>
            <a:ext cx="6519973" cy="1948305"/>
          </a:xfrm>
          <a:custGeom>
            <a:avLst/>
            <a:gdLst/>
            <a:ahLst/>
            <a:cxnLst/>
            <a:rect l="l" t="t" r="r" b="b"/>
            <a:pathLst>
              <a:path w="6687152" h="1948305" extrusionOk="0">
                <a:moveTo>
                  <a:pt x="0" y="0"/>
                </a:moveTo>
                <a:lnTo>
                  <a:pt x="6687153" y="0"/>
                </a:lnTo>
                <a:lnTo>
                  <a:pt x="6687153" y="1948306"/>
                </a:lnTo>
                <a:lnTo>
                  <a:pt x="0" y="1948306"/>
                </a:lnTo>
                <a:lnTo>
                  <a:pt x="0" y="0"/>
                </a:lnTo>
                <a:close/>
              </a:path>
            </a:pathLst>
          </a:custGeom>
          <a:blipFill rotWithShape="1">
            <a:blip r:embed="rId7">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3" name="Google Shape;173;g3ad4b18bd4c_6_29"/>
          <p:cNvSpPr/>
          <p:nvPr/>
        </p:nvSpPr>
        <p:spPr>
          <a:xfrm>
            <a:off x="691269" y="6407379"/>
            <a:ext cx="4553308" cy="3882993"/>
          </a:xfrm>
          <a:custGeom>
            <a:avLst/>
            <a:gdLst/>
            <a:ahLst/>
            <a:cxnLst/>
            <a:rect l="l" t="t" r="r" b="b"/>
            <a:pathLst>
              <a:path w="4553308" h="3882993" extrusionOk="0">
                <a:moveTo>
                  <a:pt x="0" y="0"/>
                </a:moveTo>
                <a:lnTo>
                  <a:pt x="4553308" y="0"/>
                </a:lnTo>
                <a:lnTo>
                  <a:pt x="4553308" y="3882993"/>
                </a:lnTo>
                <a:lnTo>
                  <a:pt x="0" y="3882993"/>
                </a:lnTo>
                <a:lnTo>
                  <a:pt x="0" y="0"/>
                </a:lnTo>
                <a:close/>
              </a:path>
            </a:pathLst>
          </a:custGeom>
          <a:blipFill rotWithShape="1">
            <a:blip r:embed="rId8">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4" name="Google Shape;174;g3ad4b18bd4c_6_29"/>
          <p:cNvSpPr txBox="1"/>
          <p:nvPr/>
        </p:nvSpPr>
        <p:spPr>
          <a:xfrm>
            <a:off x="691269" y="709373"/>
            <a:ext cx="17919900" cy="8466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Clr>
                <a:srgbClr val="000000"/>
              </a:buClr>
              <a:buSzPts val="7000"/>
              <a:buFont typeface="Arial"/>
              <a:buNone/>
            </a:pPr>
            <a:r>
              <a:rPr lang="en-US" sz="5500" b="0" i="0" u="none" strike="noStrike" cap="none">
                <a:solidFill>
                  <a:srgbClr val="383838"/>
                </a:solidFill>
                <a:latin typeface="Tenor Sans"/>
                <a:ea typeface="Tenor Sans"/>
                <a:cs typeface="Tenor Sans"/>
                <a:sym typeface="Tenor Sans"/>
              </a:rPr>
              <a:t>Visual feature &amp; Product feature (conti.)</a:t>
            </a:r>
            <a:endParaRPr sz="5500" b="0" i="0" u="none" strike="noStrike" cap="none">
              <a:solidFill>
                <a:srgbClr val="000000"/>
              </a:solidFill>
              <a:latin typeface="Arial"/>
              <a:ea typeface="Arial"/>
              <a:cs typeface="Arial"/>
              <a:sym typeface="Arial"/>
            </a:endParaRPr>
          </a:p>
        </p:txBody>
      </p:sp>
      <p:sp>
        <p:nvSpPr>
          <p:cNvPr id="175" name="Google Shape;175;g3ad4b18bd4c_6_29"/>
          <p:cNvSpPr/>
          <p:nvPr/>
        </p:nvSpPr>
        <p:spPr>
          <a:xfrm>
            <a:off x="14006075" y="6568375"/>
            <a:ext cx="1862400" cy="1780500"/>
          </a:xfrm>
          <a:prstGeom prst="mathMultiply">
            <a:avLst>
              <a:gd name="adj1" fmla="val 2352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176" name="Google Shape;176;g3ad4b18bd4c_6_29"/>
          <p:cNvSpPr/>
          <p:nvPr/>
        </p:nvSpPr>
        <p:spPr>
          <a:xfrm>
            <a:off x="2086997" y="1924508"/>
            <a:ext cx="1340249" cy="1071804"/>
          </a:xfrm>
          <a:custGeom>
            <a:avLst/>
            <a:gdLst/>
            <a:ahLst/>
            <a:cxnLst/>
            <a:rect l="l" t="t" r="r" b="b"/>
            <a:pathLst>
              <a:path w="6092041" h="4871838" extrusionOk="0">
                <a:moveTo>
                  <a:pt x="0" y="0"/>
                </a:moveTo>
                <a:lnTo>
                  <a:pt x="6092041" y="0"/>
                </a:lnTo>
                <a:lnTo>
                  <a:pt x="6092041" y="4871838"/>
                </a:lnTo>
                <a:lnTo>
                  <a:pt x="0" y="4871838"/>
                </a:lnTo>
                <a:lnTo>
                  <a:pt x="0" y="0"/>
                </a:lnTo>
                <a:close/>
              </a:path>
            </a:pathLst>
          </a:custGeom>
          <a:blipFill rotWithShape="1">
            <a:blip r:embed="rId9">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7" name="Google Shape;177;g3ad4b18bd4c_6_29"/>
          <p:cNvSpPr/>
          <p:nvPr/>
        </p:nvSpPr>
        <p:spPr>
          <a:xfrm>
            <a:off x="7295827" y="1921787"/>
            <a:ext cx="2382606" cy="1077261"/>
          </a:xfrm>
          <a:custGeom>
            <a:avLst/>
            <a:gdLst/>
            <a:ahLst/>
            <a:cxnLst/>
            <a:rect l="l" t="t" r="r" b="b"/>
            <a:pathLst>
              <a:path w="7331094" h="3314648" extrusionOk="0">
                <a:moveTo>
                  <a:pt x="0" y="0"/>
                </a:moveTo>
                <a:lnTo>
                  <a:pt x="7331094" y="0"/>
                </a:lnTo>
                <a:lnTo>
                  <a:pt x="7331094" y="3314648"/>
                </a:lnTo>
                <a:lnTo>
                  <a:pt x="0" y="3314648"/>
                </a:lnTo>
                <a:lnTo>
                  <a:pt x="0" y="0"/>
                </a:lnTo>
                <a:close/>
              </a:path>
            </a:pathLst>
          </a:custGeom>
          <a:blipFill rotWithShape="1">
            <a:blip r:embed="rId10">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8" name="Google Shape;178;g3ad4b18bd4c_6_29"/>
          <p:cNvSpPr/>
          <p:nvPr/>
        </p:nvSpPr>
        <p:spPr>
          <a:xfrm>
            <a:off x="14361276" y="1722998"/>
            <a:ext cx="1570445" cy="1410856"/>
          </a:xfrm>
          <a:custGeom>
            <a:avLst/>
            <a:gdLst/>
            <a:ahLst/>
            <a:cxnLst/>
            <a:rect l="l" t="t" r="r" b="b"/>
            <a:pathLst>
              <a:path w="4795252" h="4307958" extrusionOk="0">
                <a:moveTo>
                  <a:pt x="0" y="0"/>
                </a:moveTo>
                <a:lnTo>
                  <a:pt x="4795252" y="0"/>
                </a:lnTo>
                <a:lnTo>
                  <a:pt x="4795252" y="4307958"/>
                </a:lnTo>
                <a:lnTo>
                  <a:pt x="0" y="4307958"/>
                </a:lnTo>
                <a:lnTo>
                  <a:pt x="0" y="0"/>
                </a:lnTo>
                <a:close/>
              </a:path>
            </a:pathLst>
          </a:custGeom>
          <a:blipFill rotWithShape="1">
            <a:blip r:embed="rId11">
              <a:alphaModFix/>
            </a:blip>
            <a:stretch>
              <a:fillRect/>
            </a:stretch>
          </a:blip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6"/>
          <p:cNvSpPr/>
          <p:nvPr/>
        </p:nvSpPr>
        <p:spPr>
          <a:xfrm>
            <a:off x="-3137432" y="7200900"/>
            <a:ext cx="6274865" cy="4114800"/>
          </a:xfrm>
          <a:custGeom>
            <a:avLst/>
            <a:gdLst/>
            <a:ahLst/>
            <a:cxnLst/>
            <a:rect l="l" t="t" r="r" b="b"/>
            <a:pathLst>
              <a:path w="6274865" h="4114800" extrusionOk="0">
                <a:moveTo>
                  <a:pt x="0" y="0"/>
                </a:moveTo>
                <a:lnTo>
                  <a:pt x="6274864" y="0"/>
                </a:lnTo>
                <a:lnTo>
                  <a:pt x="6274864" y="4114800"/>
                </a:lnTo>
                <a:lnTo>
                  <a:pt x="0" y="41148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aphicFrame>
        <p:nvGraphicFramePr>
          <p:cNvPr id="188" name="Google Shape;188;p6"/>
          <p:cNvGraphicFramePr/>
          <p:nvPr/>
        </p:nvGraphicFramePr>
        <p:xfrm>
          <a:off x="6861315" y="1087408"/>
          <a:ext cx="3000000" cy="3000000"/>
        </p:xfrm>
        <a:graphic>
          <a:graphicData uri="http://schemas.openxmlformats.org/drawingml/2006/table">
            <a:tbl>
              <a:tblPr>
                <a:noFill/>
                <a:tableStyleId>{2403D97C-C300-44EC-89D1-621C4B15558E}</a:tableStyleId>
              </a:tblPr>
              <a:tblGrid>
                <a:gridCol w="2292950">
                  <a:extLst>
                    <a:ext uri="{9D8B030D-6E8A-4147-A177-3AD203B41FA5}">
                      <a16:colId xmlns:a16="http://schemas.microsoft.com/office/drawing/2014/main" val="20000"/>
                    </a:ext>
                  </a:extLst>
                </a:gridCol>
                <a:gridCol w="2405175">
                  <a:extLst>
                    <a:ext uri="{9D8B030D-6E8A-4147-A177-3AD203B41FA5}">
                      <a16:colId xmlns:a16="http://schemas.microsoft.com/office/drawing/2014/main" val="20001"/>
                    </a:ext>
                  </a:extLst>
                </a:gridCol>
                <a:gridCol w="2496050">
                  <a:extLst>
                    <a:ext uri="{9D8B030D-6E8A-4147-A177-3AD203B41FA5}">
                      <a16:colId xmlns:a16="http://schemas.microsoft.com/office/drawing/2014/main" val="20002"/>
                    </a:ext>
                  </a:extLst>
                </a:gridCol>
                <a:gridCol w="3536025">
                  <a:extLst>
                    <a:ext uri="{9D8B030D-6E8A-4147-A177-3AD203B41FA5}">
                      <a16:colId xmlns:a16="http://schemas.microsoft.com/office/drawing/2014/main" val="20003"/>
                    </a:ext>
                  </a:extLst>
                </a:gridCol>
              </a:tblGrid>
              <a:tr h="1177950">
                <a:tc>
                  <a:txBody>
                    <a:bodyPr/>
                    <a:lstStyle/>
                    <a:p>
                      <a:pPr marL="0" marR="0" lvl="0" indent="0" algn="ctr" rtl="0">
                        <a:lnSpc>
                          <a:spcPct val="279909"/>
                        </a:lnSpc>
                        <a:spcBef>
                          <a:spcPts val="0"/>
                        </a:spcBef>
                        <a:spcAft>
                          <a:spcPts val="0"/>
                        </a:spcAft>
                        <a:buNone/>
                      </a:pP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3199" b="1" u="none" strike="noStrike" cap="none">
                          <a:solidFill>
                            <a:srgbClr val="000000"/>
                          </a:solidFill>
                          <a:latin typeface="Arial"/>
                          <a:ea typeface="Arial"/>
                          <a:cs typeface="Arial"/>
                          <a:sym typeface="Arial"/>
                        </a:rPr>
                        <a:t>Massager</a:t>
                      </a:r>
                      <a:endParaRPr sz="2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solidFill>
                      <a:srgbClr val="BAC8C9"/>
                    </a:solidFill>
                  </a:tcPr>
                </a:tc>
                <a:tc>
                  <a:txBody>
                    <a:bodyPr/>
                    <a:lstStyle/>
                    <a:p>
                      <a:pPr marL="0" marR="0" lvl="0" indent="0" algn="ctr" rtl="0">
                        <a:lnSpc>
                          <a:spcPct val="140018"/>
                        </a:lnSpc>
                        <a:spcBef>
                          <a:spcPts val="0"/>
                        </a:spcBef>
                        <a:spcAft>
                          <a:spcPts val="0"/>
                        </a:spcAft>
                        <a:buNone/>
                      </a:pPr>
                      <a:r>
                        <a:rPr lang="en-US" sz="3199" b="1" u="none" strike="noStrike" cap="none">
                          <a:solidFill>
                            <a:srgbClr val="000000"/>
                          </a:solidFill>
                          <a:latin typeface="Arial"/>
                          <a:ea typeface="Arial"/>
                          <a:cs typeface="Arial"/>
                          <a:sym typeface="Arial"/>
                        </a:rPr>
                        <a:t>Keyboard</a:t>
                      </a:r>
                      <a:endParaRPr sz="2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solidFill>
                      <a:srgbClr val="BAC8C9"/>
                    </a:solidFill>
                  </a:tcPr>
                </a:tc>
                <a:tc>
                  <a:txBody>
                    <a:bodyPr/>
                    <a:lstStyle/>
                    <a:p>
                      <a:pPr marL="0" marR="0" lvl="0" indent="0" algn="ctr" rtl="0">
                        <a:lnSpc>
                          <a:spcPct val="140018"/>
                        </a:lnSpc>
                        <a:spcBef>
                          <a:spcPts val="0"/>
                        </a:spcBef>
                        <a:spcAft>
                          <a:spcPts val="0"/>
                        </a:spcAft>
                        <a:buNone/>
                      </a:pPr>
                      <a:r>
                        <a:rPr lang="en-US" sz="3199" b="1" u="none" strike="noStrike" cap="none">
                          <a:solidFill>
                            <a:srgbClr val="000000"/>
                          </a:solidFill>
                          <a:latin typeface="Arial"/>
                          <a:ea typeface="Arial"/>
                          <a:cs typeface="Arial"/>
                          <a:sym typeface="Arial"/>
                        </a:rPr>
                        <a:t>Coffee Set</a:t>
                      </a:r>
                      <a:endParaRPr sz="2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solidFill>
                      <a:srgbClr val="BAC8C9"/>
                    </a:solidFill>
                  </a:tcPr>
                </a:tc>
                <a:extLst>
                  <a:ext uri="{0D108BD9-81ED-4DB2-BD59-A6C34878D82A}">
                    <a16:rowId xmlns:a16="http://schemas.microsoft.com/office/drawing/2014/main" val="10000"/>
                  </a:ext>
                </a:extLst>
              </a:tr>
              <a:tr h="1844900">
                <a:tc>
                  <a:txBody>
                    <a:bodyPr/>
                    <a:lstStyle/>
                    <a:p>
                      <a:pPr marL="0" marR="0" lvl="0" indent="0" algn="ctr" rtl="0">
                        <a:lnSpc>
                          <a:spcPct val="140000"/>
                        </a:lnSpc>
                        <a:spcBef>
                          <a:spcPts val="0"/>
                        </a:spcBef>
                        <a:spcAft>
                          <a:spcPts val="0"/>
                        </a:spcAft>
                        <a:buNone/>
                      </a:pPr>
                      <a:r>
                        <a:rPr lang="en-US" sz="2200" b="1" u="none" strike="noStrike" cap="none">
                          <a:solidFill>
                            <a:srgbClr val="000000"/>
                          </a:solidFill>
                          <a:latin typeface="Arial"/>
                          <a:ea typeface="Arial"/>
                          <a:cs typeface="Arial"/>
                          <a:sym typeface="Arial"/>
                        </a:rPr>
                        <a:t>Sentiment analysis</a:t>
                      </a:r>
                      <a:endParaRPr sz="22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323848" marR="0" lvl="1" indent="-161924" algn="l" rtl="0">
                        <a:lnSpc>
                          <a:spcPct val="140026"/>
                        </a:lnSpc>
                        <a:spcBef>
                          <a:spcPts val="0"/>
                        </a:spcBef>
                        <a:spcAft>
                          <a:spcPts val="0"/>
                        </a:spcAft>
                        <a:buClr>
                          <a:srgbClr val="000000"/>
                        </a:buClr>
                        <a:buSzPts val="1499"/>
                        <a:buFont typeface="Arimo"/>
                        <a:buAutoNum type="arabicPeriod"/>
                      </a:pPr>
                      <a:r>
                        <a:rPr lang="en-US" sz="1499">
                          <a:latin typeface="Arimo"/>
                          <a:ea typeface="Arimo"/>
                          <a:cs typeface="Arimo"/>
                          <a:sym typeface="Arimo"/>
                        </a:rPr>
                        <a:t>Overall</a:t>
                      </a:r>
                      <a:r>
                        <a:rPr lang="en-US" sz="1499" u="none" strike="noStrike" cap="none">
                          <a:solidFill>
                            <a:srgbClr val="000000"/>
                          </a:solidFill>
                          <a:latin typeface="Arimo"/>
                          <a:ea typeface="Arimo"/>
                          <a:cs typeface="Arimo"/>
                          <a:sym typeface="Arimo"/>
                        </a:rPr>
                        <a:t> sentiment</a:t>
                      </a:r>
                      <a:endParaRPr sz="1100" u="none" strike="noStrike" cap="none"/>
                    </a:p>
                    <a:p>
                      <a:pPr marL="323848" marR="0" lvl="1" indent="-161924" algn="l" rtl="0">
                        <a:lnSpc>
                          <a:spcPct val="140026"/>
                        </a:lnSpc>
                        <a:spcBef>
                          <a:spcPts val="0"/>
                        </a:spcBef>
                        <a:spcAft>
                          <a:spcPts val="0"/>
                        </a:spcAft>
                        <a:buClr>
                          <a:srgbClr val="000000"/>
                        </a:buClr>
                        <a:buSzPts val="1499"/>
                        <a:buFont typeface="Arimo"/>
                        <a:buAutoNum type="arabicPeriod"/>
                      </a:pPr>
                      <a:r>
                        <a:rPr lang="en-US" sz="1499" u="none" strike="noStrike" cap="none">
                          <a:solidFill>
                            <a:srgbClr val="000000"/>
                          </a:solidFill>
                          <a:latin typeface="Arimo"/>
                          <a:ea typeface="Arimo"/>
                          <a:cs typeface="Arimo"/>
                          <a:sym typeface="Arimo"/>
                        </a:rPr>
                        <a:t>Sentiment themes</a:t>
                      </a:r>
                      <a:endParaRPr/>
                    </a:p>
                    <a:p>
                      <a:pPr marL="323848" marR="0" lvl="1" indent="-161924" algn="l" rtl="0">
                        <a:lnSpc>
                          <a:spcPct val="140026"/>
                        </a:lnSpc>
                        <a:spcBef>
                          <a:spcPts val="0"/>
                        </a:spcBef>
                        <a:spcAft>
                          <a:spcPts val="0"/>
                        </a:spcAft>
                        <a:buClr>
                          <a:srgbClr val="000000"/>
                        </a:buClr>
                        <a:buSzPts val="1499"/>
                        <a:buFont typeface="Arimo"/>
                        <a:buAutoNum type="arabicPeriod"/>
                      </a:pPr>
                      <a:r>
                        <a:rPr lang="en-US" sz="1499" u="none" strike="noStrike" cap="none">
                          <a:solidFill>
                            <a:srgbClr val="000000"/>
                          </a:solidFill>
                          <a:latin typeface="Arimo"/>
                          <a:ea typeface="Arimo"/>
                          <a:cs typeface="Arimo"/>
                          <a:sym typeface="Arimo"/>
                        </a:rPr>
                        <a:t>Visual sentiment</a:t>
                      </a:r>
                      <a:endParaRPr/>
                    </a:p>
                    <a:p>
                      <a:pPr marL="323848" marR="0" lvl="1" indent="-161924" algn="l" rtl="0">
                        <a:lnSpc>
                          <a:spcPct val="140026"/>
                        </a:lnSpc>
                        <a:spcBef>
                          <a:spcPts val="0"/>
                        </a:spcBef>
                        <a:spcAft>
                          <a:spcPts val="0"/>
                        </a:spcAft>
                        <a:buClr>
                          <a:srgbClr val="000000"/>
                        </a:buClr>
                        <a:buSzPts val="1499"/>
                        <a:buFont typeface="Arimo"/>
                        <a:buAutoNum type="arabicPeriod"/>
                      </a:pPr>
                      <a:r>
                        <a:rPr lang="en-US" sz="1499" u="none" strike="noStrike" cap="none">
                          <a:solidFill>
                            <a:srgbClr val="000000"/>
                          </a:solidFill>
                          <a:latin typeface="Arimo"/>
                          <a:ea typeface="Arimo"/>
                          <a:cs typeface="Arimo"/>
                          <a:sym typeface="Arimo"/>
                        </a:rPr>
                        <a:t>Satisfaction score</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323853" marR="0" lvl="1" indent="-161926" algn="ctr" rtl="0">
                        <a:lnSpc>
                          <a:spcPct val="140000"/>
                        </a:lnSpc>
                        <a:spcBef>
                          <a:spcPts val="0"/>
                        </a:spcBef>
                        <a:spcAft>
                          <a:spcPts val="0"/>
                        </a:spcAft>
                        <a:buClr>
                          <a:srgbClr val="000000"/>
                        </a:buClr>
                        <a:buSzPts val="1500"/>
                        <a:buFont typeface="Arial"/>
                        <a:buAutoNum type="arabicPeriod"/>
                      </a:pPr>
                      <a:r>
                        <a:rPr lang="en-US" sz="1500"/>
                        <a:t>Overall</a:t>
                      </a:r>
                      <a:r>
                        <a:rPr lang="en-US" sz="1500" u="none" strike="noStrike" cap="none">
                          <a:solidFill>
                            <a:srgbClr val="000000"/>
                          </a:solidFill>
                          <a:latin typeface="Arial"/>
                          <a:ea typeface="Arial"/>
                          <a:cs typeface="Arial"/>
                          <a:sym typeface="Arial"/>
                        </a:rPr>
                        <a:t> sentiment</a:t>
                      </a:r>
                      <a:endParaRPr sz="1100" u="none" strike="noStrike" cap="none"/>
                    </a:p>
                    <a:p>
                      <a:pPr marL="323853" marR="0" lvl="1" indent="-161926" algn="ctr"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Sentiment themes</a:t>
                      </a:r>
                      <a:endParaRPr/>
                    </a:p>
                    <a:p>
                      <a:pPr marL="323853" marR="0" lvl="1" indent="-161926" algn="ctr"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Visual sentiment</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Overall sentiment</a:t>
                      </a:r>
                      <a:endParaRPr sz="1100" u="none" strike="noStrike" cap="none"/>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Sentiment distribution</a:t>
                      </a:r>
                      <a:endParaRPr/>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Reasoning</a:t>
                      </a:r>
                      <a:endParaRPr/>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Summary</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1"/>
                  </a:ext>
                </a:extLst>
              </a:tr>
              <a:tr h="1625050">
                <a:tc>
                  <a:txBody>
                    <a:bodyPr/>
                    <a:lstStyle/>
                    <a:p>
                      <a:pPr marL="0" marR="0" lvl="0" indent="0" algn="ctr" rtl="0">
                        <a:lnSpc>
                          <a:spcPct val="140018"/>
                        </a:lnSpc>
                        <a:spcBef>
                          <a:spcPts val="0"/>
                        </a:spcBef>
                        <a:spcAft>
                          <a:spcPts val="0"/>
                        </a:spcAft>
                        <a:buNone/>
                      </a:pPr>
                      <a:r>
                        <a:rPr lang="en-US" sz="2200" b="1" u="none" strike="noStrike" cap="none">
                          <a:solidFill>
                            <a:srgbClr val="000000"/>
                          </a:solidFill>
                          <a:latin typeface="Arial"/>
                          <a:ea typeface="Arial"/>
                          <a:cs typeface="Arial"/>
                          <a:sym typeface="Arial"/>
                        </a:rPr>
                        <a:t>Topic extraction</a:t>
                      </a:r>
                      <a:endParaRPr sz="22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323853" marR="0" lvl="1" indent="-161926"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Topic name</a:t>
                      </a:r>
                      <a:endParaRPr sz="1100" u="none" strike="noStrike" cap="none"/>
                    </a:p>
                    <a:p>
                      <a:pPr marL="323853" marR="0" lvl="1" indent="-161926"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 Description</a:t>
                      </a:r>
                      <a:endParaRPr/>
                    </a:p>
                    <a:p>
                      <a:pPr marL="323853" marR="0" lvl="1" indent="-161926"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 Keywords</a:t>
                      </a:r>
                      <a:endParaRPr/>
                    </a:p>
                    <a:p>
                      <a:pPr marL="323853" marR="0" lvl="1" indent="-161926"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Visual relevance</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None</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Topic</a:t>
                      </a:r>
                      <a:endParaRPr sz="1100" u="none" strike="noStrike" cap="none"/>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Description</a:t>
                      </a:r>
                      <a:endParaRPr/>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Representative keywords</a:t>
                      </a:r>
                      <a:endParaRPr/>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Representative comments</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2"/>
                  </a:ext>
                </a:extLst>
              </a:tr>
              <a:tr h="2160350">
                <a:tc>
                  <a:txBody>
                    <a:bodyPr/>
                    <a:lstStyle/>
                    <a:p>
                      <a:pPr marL="0" marR="0" lvl="0" indent="0" algn="ctr" rtl="0">
                        <a:lnSpc>
                          <a:spcPct val="140000"/>
                        </a:lnSpc>
                        <a:spcBef>
                          <a:spcPts val="0"/>
                        </a:spcBef>
                        <a:spcAft>
                          <a:spcPts val="0"/>
                        </a:spcAft>
                        <a:buNone/>
                      </a:pPr>
                      <a:r>
                        <a:rPr lang="en-US" sz="2200" b="1" u="none" strike="noStrike" cap="none">
                          <a:solidFill>
                            <a:srgbClr val="000000"/>
                          </a:solidFill>
                          <a:latin typeface="Arial"/>
                          <a:ea typeface="Arial"/>
                          <a:cs typeface="Arial"/>
                          <a:sym typeface="Arial"/>
                        </a:rPr>
                        <a:t>Image</a:t>
                      </a:r>
                      <a:r>
                        <a:rPr lang="en-US" sz="2200" b="1"/>
                        <a:t> </a:t>
                      </a:r>
                      <a:r>
                        <a:rPr lang="en-US" sz="2200" b="1" u="none" strike="noStrike" cap="none">
                          <a:solidFill>
                            <a:srgbClr val="000000"/>
                          </a:solidFill>
                          <a:latin typeface="Arial"/>
                          <a:ea typeface="Arial"/>
                          <a:cs typeface="Arial"/>
                          <a:sym typeface="Arial"/>
                        </a:rPr>
                        <a:t>generation</a:t>
                      </a:r>
                      <a:r>
                        <a:rPr lang="en-US" sz="2200" b="1"/>
                        <a:t> </a:t>
                      </a:r>
                      <a:r>
                        <a:rPr lang="en-US" sz="2200" b="1" u="none" strike="noStrike" cap="none">
                          <a:solidFill>
                            <a:srgbClr val="000000"/>
                          </a:solidFill>
                          <a:latin typeface="Arial"/>
                          <a:ea typeface="Arial"/>
                          <a:cs typeface="Arial"/>
                          <a:sym typeface="Arial"/>
                        </a:rPr>
                        <a:t>summary</a:t>
                      </a:r>
                      <a:endParaRPr sz="22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323848" marR="0" lvl="1" indent="-161924" algn="l" rtl="0">
                        <a:lnSpc>
                          <a:spcPct val="140026"/>
                        </a:lnSpc>
                        <a:spcBef>
                          <a:spcPts val="0"/>
                        </a:spcBef>
                        <a:spcAft>
                          <a:spcPts val="0"/>
                        </a:spcAft>
                        <a:buClr>
                          <a:srgbClr val="000000"/>
                        </a:buClr>
                        <a:buSzPts val="1499"/>
                        <a:buFont typeface="Arimo"/>
                        <a:buAutoNum type="arabicPeriod"/>
                      </a:pPr>
                      <a:r>
                        <a:rPr lang="en-US" sz="1499" u="none" strike="noStrike" cap="none">
                          <a:solidFill>
                            <a:srgbClr val="000000"/>
                          </a:solidFill>
                          <a:latin typeface="Arimo"/>
                          <a:ea typeface="Arimo"/>
                          <a:cs typeface="Arimo"/>
                          <a:sym typeface="Arimo"/>
                        </a:rPr>
                        <a:t>Visual description</a:t>
                      </a:r>
                      <a:endParaRPr sz="1100" u="none" strike="noStrike" cap="none"/>
                    </a:p>
                    <a:p>
                      <a:pPr marL="323848" marR="0" lvl="1" indent="-161924" algn="l" rtl="0">
                        <a:lnSpc>
                          <a:spcPct val="140026"/>
                        </a:lnSpc>
                        <a:spcBef>
                          <a:spcPts val="0"/>
                        </a:spcBef>
                        <a:spcAft>
                          <a:spcPts val="0"/>
                        </a:spcAft>
                        <a:buClr>
                          <a:srgbClr val="000000"/>
                        </a:buClr>
                        <a:buSzPts val="1499"/>
                        <a:buFont typeface="Arimo"/>
                        <a:buAutoNum type="arabicPeriod"/>
                      </a:pPr>
                      <a:r>
                        <a:rPr lang="en-US" sz="1499" u="none" strike="noStrike" cap="none">
                          <a:solidFill>
                            <a:srgbClr val="000000"/>
                          </a:solidFill>
                          <a:latin typeface="Arimo"/>
                          <a:ea typeface="Arimo"/>
                          <a:cs typeface="Arimo"/>
                          <a:sym typeface="Arimo"/>
                        </a:rPr>
                        <a:t>Key visual elements</a:t>
                      </a:r>
                      <a:endParaRPr/>
                    </a:p>
                    <a:p>
                      <a:pPr marL="323848" marR="0" lvl="1" indent="-161924" algn="l" rtl="0">
                        <a:lnSpc>
                          <a:spcPct val="140026"/>
                        </a:lnSpc>
                        <a:spcBef>
                          <a:spcPts val="0"/>
                        </a:spcBef>
                        <a:spcAft>
                          <a:spcPts val="0"/>
                        </a:spcAft>
                        <a:buClr>
                          <a:srgbClr val="000000"/>
                        </a:buClr>
                        <a:buSzPts val="1499"/>
                        <a:buFont typeface="Arimo"/>
                        <a:buAutoNum type="arabicPeriod"/>
                      </a:pPr>
                      <a:r>
                        <a:rPr lang="en-US" sz="1499" u="none" strike="noStrike" cap="none">
                          <a:solidFill>
                            <a:srgbClr val="000000"/>
                          </a:solidFill>
                          <a:latin typeface="Arimo"/>
                          <a:ea typeface="Arimo"/>
                          <a:cs typeface="Arimo"/>
                          <a:sym typeface="Arimo"/>
                        </a:rPr>
                        <a:t>Recommended prompts for image generation</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Visual description</a:t>
                      </a:r>
                      <a:endParaRPr sz="1100" u="none" strike="noStrike" cap="none"/>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Key visual elements</a:t>
                      </a:r>
                      <a:endParaRPr/>
                    </a:p>
                    <a:p>
                      <a:pPr marL="323850" marR="0" lvl="1" indent="-161925" algn="l" rtl="0">
                        <a:lnSpc>
                          <a:spcPct val="140000"/>
                        </a:lnSpc>
                        <a:spcBef>
                          <a:spcPts val="0"/>
                        </a:spcBef>
                        <a:spcAft>
                          <a:spcPts val="0"/>
                        </a:spcAft>
                        <a:buClr>
                          <a:srgbClr val="000000"/>
                        </a:buClr>
                        <a:buSzPts val="1500"/>
                        <a:buFont typeface="Arial"/>
                        <a:buAutoNum type="arabicPeriod"/>
                      </a:pPr>
                      <a:r>
                        <a:rPr lang="en-US" sz="1500" u="none" strike="noStrike" cap="none">
                          <a:solidFill>
                            <a:srgbClr val="000000"/>
                          </a:solidFill>
                          <a:latin typeface="Arial"/>
                          <a:ea typeface="Arial"/>
                          <a:cs typeface="Arial"/>
                          <a:sym typeface="Arial"/>
                        </a:rPr>
                        <a:t>Recommended prompts for image generation</a:t>
                      </a:r>
                      <a:endParaRPr/>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tc>
                  <a:txBody>
                    <a:bodyPr/>
                    <a:lstStyle/>
                    <a:p>
                      <a:pPr marL="0" marR="0" lvl="0" indent="0" algn="ctr" rtl="0">
                        <a:lnSpc>
                          <a:spcPct val="140018"/>
                        </a:lnSpc>
                        <a:spcBef>
                          <a:spcPts val="0"/>
                        </a:spcBef>
                        <a:spcAft>
                          <a:spcPts val="0"/>
                        </a:spcAft>
                        <a:buNone/>
                      </a:pPr>
                      <a:r>
                        <a:rPr lang="en-US" sz="2199" u="none" strike="noStrike" cap="none">
                          <a:solidFill>
                            <a:srgbClr val="000000"/>
                          </a:solidFill>
                          <a:latin typeface="Arial"/>
                          <a:ea typeface="Arial"/>
                          <a:cs typeface="Arial"/>
                          <a:sym typeface="Arial"/>
                        </a:rPr>
                        <a:t>Recommended prompts for image </a:t>
                      </a:r>
                      <a:r>
                        <a:rPr lang="en-US" sz="2199"/>
                        <a:t>generation</a:t>
                      </a:r>
                      <a:endParaRPr sz="1100" u="none" strike="noStrike" cap="none"/>
                    </a:p>
                  </a:txBody>
                  <a:tcPr marL="242825" marR="242825" marT="242825" marB="242825" anchor="ctr">
                    <a:lnL w="24275" cap="flat" cmpd="sng">
                      <a:solidFill>
                        <a:srgbClr val="383838"/>
                      </a:solidFill>
                      <a:prstDash val="solid"/>
                      <a:round/>
                      <a:headEnd type="none" w="sm" len="sm"/>
                      <a:tailEnd type="none" w="sm" len="sm"/>
                    </a:lnL>
                    <a:lnR w="24275" cap="flat" cmpd="sng">
                      <a:solidFill>
                        <a:srgbClr val="383838"/>
                      </a:solidFill>
                      <a:prstDash val="solid"/>
                      <a:round/>
                      <a:headEnd type="none" w="sm" len="sm"/>
                      <a:tailEnd type="none" w="sm" len="sm"/>
                    </a:lnR>
                    <a:lnT w="24275" cap="flat" cmpd="sng">
                      <a:solidFill>
                        <a:srgbClr val="383838"/>
                      </a:solidFill>
                      <a:prstDash val="solid"/>
                      <a:round/>
                      <a:headEnd type="none" w="sm" len="sm"/>
                      <a:tailEnd type="none" w="sm" len="sm"/>
                    </a:lnT>
                    <a:lnB w="24275" cap="flat" cmpd="sng">
                      <a:solidFill>
                        <a:srgbClr val="383838"/>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89" name="Google Shape;189;p6"/>
          <p:cNvSpPr txBox="1"/>
          <p:nvPr/>
        </p:nvSpPr>
        <p:spPr>
          <a:xfrm>
            <a:off x="691275" y="728425"/>
            <a:ext cx="5691600" cy="3663000"/>
          </a:xfrm>
          <a:prstGeom prst="rect">
            <a:avLst/>
          </a:prstGeom>
          <a:noFill/>
          <a:ln>
            <a:noFill/>
          </a:ln>
        </p:spPr>
        <p:txBody>
          <a:bodyPr spcFirstLastPara="1" wrap="square" lIns="0" tIns="0" rIns="0" bIns="0" anchor="t" anchorCtr="0">
            <a:spAutoFit/>
          </a:bodyPr>
          <a:lstStyle/>
          <a:p>
            <a:pPr marL="0" marR="0" lvl="0" indent="0" algn="l" rtl="0">
              <a:lnSpc>
                <a:spcPct val="120002"/>
              </a:lnSpc>
              <a:spcBef>
                <a:spcPts val="0"/>
              </a:spcBef>
              <a:spcAft>
                <a:spcPts val="0"/>
              </a:spcAft>
              <a:buNone/>
            </a:pPr>
            <a:r>
              <a:rPr lang="en-US" sz="6999">
                <a:solidFill>
                  <a:srgbClr val="383838"/>
                </a:solidFill>
                <a:latin typeface="Tenor Sans"/>
                <a:ea typeface="Tenor Sans"/>
                <a:cs typeface="Tenor Sans"/>
                <a:sym typeface="Tenor Sans"/>
              </a:rPr>
              <a:t>Analytics </a:t>
            </a:r>
            <a:endParaRPr sz="6999">
              <a:solidFill>
                <a:srgbClr val="383838"/>
              </a:solidFill>
              <a:latin typeface="Tenor Sans"/>
              <a:ea typeface="Tenor Sans"/>
              <a:cs typeface="Tenor Sans"/>
              <a:sym typeface="Tenor Sans"/>
            </a:endParaRPr>
          </a:p>
          <a:p>
            <a:pPr marL="0" marR="0" lvl="0" indent="0" algn="l" rtl="0">
              <a:lnSpc>
                <a:spcPct val="120002"/>
              </a:lnSpc>
              <a:spcBef>
                <a:spcPts val="0"/>
              </a:spcBef>
              <a:spcAft>
                <a:spcPts val="0"/>
              </a:spcAft>
              <a:buNone/>
            </a:pPr>
            <a:r>
              <a:rPr lang="en-US" sz="6999">
                <a:solidFill>
                  <a:srgbClr val="383838"/>
                </a:solidFill>
                <a:latin typeface="Tenor Sans"/>
                <a:ea typeface="Tenor Sans"/>
                <a:cs typeface="Tenor Sans"/>
                <a:sym typeface="Tenor Sans"/>
              </a:rPr>
              <a:t>Engine Components</a:t>
            </a:r>
            <a:endParaRPr/>
          </a:p>
        </p:txBody>
      </p:sp>
      <p:sp>
        <p:nvSpPr>
          <p:cNvPr id="190" name="Google Shape;190;p6"/>
          <p:cNvSpPr txBox="1"/>
          <p:nvPr/>
        </p:nvSpPr>
        <p:spPr>
          <a:xfrm>
            <a:off x="763125" y="5174025"/>
            <a:ext cx="5387700" cy="3525600"/>
          </a:xfrm>
          <a:prstGeom prst="rect">
            <a:avLst/>
          </a:prstGeom>
          <a:noFill/>
          <a:ln>
            <a:noFill/>
          </a:ln>
        </p:spPr>
        <p:txBody>
          <a:bodyPr spcFirstLastPara="1" wrap="square" lIns="91425" tIns="91425" rIns="91425" bIns="91425" anchor="t" anchorCtr="0">
            <a:noAutofit/>
          </a:bodyPr>
          <a:lstStyle/>
          <a:p>
            <a:pPr marL="457200" lvl="0" indent="-431800" algn="l" rtl="0">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No topic extraction for keyboard</a:t>
            </a:r>
            <a:endParaRPr sz="3200">
              <a:solidFill>
                <a:schemeClr val="dk1"/>
              </a:solidFill>
              <a:latin typeface="Calibri"/>
              <a:ea typeface="Calibri"/>
              <a:cs typeface="Calibri"/>
              <a:sym typeface="Calibri"/>
            </a:endParaRPr>
          </a:p>
          <a:p>
            <a:pPr marL="457200" lvl="0" indent="-431800" algn="l" rtl="0">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Recommended prompts are used directly to generate images</a:t>
            </a:r>
            <a:endParaRPr sz="3200">
              <a:solidFill>
                <a:schemeClr val="dk1"/>
              </a:solidFill>
              <a:latin typeface="Calibri"/>
              <a:ea typeface="Calibri"/>
              <a:cs typeface="Calibri"/>
              <a:sym typeface="Calibri"/>
            </a:endParaRPr>
          </a:p>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8"/>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Autofit/>
          </a:bodyPr>
          <a:lstStyle/>
          <a:p>
            <a:pPr marL="0" lvl="0" indent="0" algn="l" rtl="0">
              <a:lnSpc>
                <a:spcPct val="120000"/>
              </a:lnSpc>
              <a:spcBef>
                <a:spcPts val="0"/>
              </a:spcBef>
              <a:spcAft>
                <a:spcPts val="0"/>
              </a:spcAft>
              <a:buClr>
                <a:srgbClr val="383838"/>
              </a:buClr>
              <a:buSzPts val="2800"/>
              <a:buFont typeface="Tenor Sans"/>
              <a:buNone/>
            </a:pPr>
            <a:r>
              <a:rPr lang="en-US" sz="7000">
                <a:solidFill>
                  <a:srgbClr val="383838"/>
                </a:solidFill>
                <a:latin typeface="Tenor Sans"/>
                <a:ea typeface="Tenor Sans"/>
                <a:cs typeface="Tenor Sans"/>
                <a:sym typeface="Tenor Sans"/>
              </a:rPr>
              <a:t>Image Generation</a:t>
            </a:r>
            <a:endParaRPr sz="7000">
              <a:solidFill>
                <a:srgbClr val="383838"/>
              </a:solidFill>
              <a:latin typeface="Tenor Sans"/>
              <a:ea typeface="Tenor Sans"/>
              <a:cs typeface="Tenor Sans"/>
              <a:sym typeface="Tenor Sans"/>
            </a:endParaRPr>
          </a:p>
        </p:txBody>
      </p:sp>
      <p:sp>
        <p:nvSpPr>
          <p:cNvPr id="196" name="Google Shape;196;p8"/>
          <p:cNvSpPr txBox="1">
            <a:spLocks noGrp="1"/>
          </p:cNvSpPr>
          <p:nvPr>
            <p:ph type="body" idx="1"/>
          </p:nvPr>
        </p:nvSpPr>
        <p:spPr>
          <a:xfrm>
            <a:off x="623400" y="2304950"/>
            <a:ext cx="17041200" cy="6832800"/>
          </a:xfrm>
          <a:prstGeom prst="rect">
            <a:avLst/>
          </a:prstGeom>
          <a:noFill/>
          <a:ln>
            <a:noFill/>
          </a:ln>
        </p:spPr>
        <p:txBody>
          <a:bodyPr spcFirstLastPara="1" wrap="square" lIns="182850" tIns="182850" rIns="182850" bIns="182850" anchor="t" anchorCtr="0">
            <a:normAutofit/>
          </a:bodyPr>
          <a:lstStyle/>
          <a:p>
            <a:pPr marL="0" lvl="0" indent="0" algn="l" rtl="0">
              <a:spcBef>
                <a:spcPts val="0"/>
              </a:spcBef>
              <a:spcAft>
                <a:spcPts val="0"/>
              </a:spcAft>
              <a:buClr>
                <a:schemeClr val="dk1"/>
              </a:buClr>
              <a:buSzPts val="1100"/>
              <a:buNone/>
            </a:pPr>
            <a:r>
              <a:rPr lang="en-US">
                <a:latin typeface="Arial"/>
                <a:ea typeface="Arial"/>
                <a:cs typeface="Arial"/>
                <a:sym typeface="Arial"/>
              </a:rPr>
              <a:t>Transform textual product attributes extracted from customer reviews into realistic product images using image generation models.</a:t>
            </a:r>
            <a:endParaRPr>
              <a:latin typeface="Arial"/>
              <a:ea typeface="Arial"/>
              <a:cs typeface="Arial"/>
              <a:sym typeface="Arial"/>
            </a:endParaRPr>
          </a:p>
          <a:p>
            <a:pPr marL="0" lvl="0" indent="0" algn="l" rtl="0">
              <a:spcBef>
                <a:spcPts val="2400"/>
              </a:spcBef>
              <a:spcAft>
                <a:spcPts val="0"/>
              </a:spcAft>
              <a:buClr>
                <a:schemeClr val="dk1"/>
              </a:buClr>
              <a:buSzPts val="1100"/>
              <a:buNone/>
            </a:pPr>
            <a:endParaRPr>
              <a:latin typeface="Arial"/>
              <a:ea typeface="Arial"/>
              <a:cs typeface="Arial"/>
              <a:sym typeface="Arial"/>
            </a:endParaRPr>
          </a:p>
          <a:p>
            <a:pPr marL="0" lvl="0" indent="0" algn="l" rtl="0">
              <a:spcBef>
                <a:spcPts val="2400"/>
              </a:spcBef>
              <a:spcAft>
                <a:spcPts val="0"/>
              </a:spcAft>
              <a:buClr>
                <a:schemeClr val="dk1"/>
              </a:buClr>
              <a:buSzPts val="1100"/>
              <a:buNone/>
            </a:pPr>
            <a:r>
              <a:rPr lang="en-US">
                <a:latin typeface="Arial"/>
                <a:ea typeface="Arial"/>
                <a:cs typeface="Arial"/>
                <a:sym typeface="Arial"/>
              </a:rPr>
              <a:t>We evaluate:</a:t>
            </a:r>
            <a:endParaRPr>
              <a:latin typeface="Arial"/>
              <a:ea typeface="Arial"/>
              <a:cs typeface="Arial"/>
              <a:sym typeface="Arial"/>
            </a:endParaRPr>
          </a:p>
          <a:p>
            <a:pPr marL="0" lvl="0" indent="0" algn="l" rtl="0">
              <a:spcBef>
                <a:spcPts val="2400"/>
              </a:spcBef>
              <a:spcAft>
                <a:spcPts val="0"/>
              </a:spcAft>
              <a:buClr>
                <a:schemeClr val="dk1"/>
              </a:buClr>
              <a:buSzPts val="1100"/>
              <a:buNone/>
            </a:pPr>
            <a:r>
              <a:rPr lang="en-US">
                <a:latin typeface="Arial"/>
                <a:ea typeface="Arial"/>
                <a:cs typeface="Arial"/>
                <a:sym typeface="Arial"/>
              </a:rPr>
              <a:t>	1.	How well models convert text to visual appearance</a:t>
            </a:r>
            <a:endParaRPr>
              <a:latin typeface="Arial"/>
              <a:ea typeface="Arial"/>
              <a:cs typeface="Arial"/>
              <a:sym typeface="Arial"/>
            </a:endParaRPr>
          </a:p>
          <a:p>
            <a:pPr marL="0" lvl="0" indent="0" algn="l" rtl="0">
              <a:spcBef>
                <a:spcPts val="2400"/>
              </a:spcBef>
              <a:spcAft>
                <a:spcPts val="0"/>
              </a:spcAft>
              <a:buClr>
                <a:schemeClr val="dk1"/>
              </a:buClr>
              <a:buSzPts val="1100"/>
              <a:buNone/>
            </a:pPr>
            <a:r>
              <a:rPr lang="en-US">
                <a:latin typeface="Arial"/>
                <a:ea typeface="Arial"/>
                <a:cs typeface="Arial"/>
                <a:sym typeface="Arial"/>
              </a:rPr>
              <a:t>	2.	How different prompts affect fidelity &amp; realism</a:t>
            </a:r>
            <a:endParaRPr>
              <a:latin typeface="Arial"/>
              <a:ea typeface="Arial"/>
              <a:cs typeface="Arial"/>
              <a:sym typeface="Arial"/>
            </a:endParaRPr>
          </a:p>
          <a:p>
            <a:pPr marL="0" lvl="0" indent="0" algn="l" rtl="0">
              <a:spcBef>
                <a:spcPts val="2400"/>
              </a:spcBef>
              <a:spcAft>
                <a:spcPts val="0"/>
              </a:spcAft>
              <a:buClr>
                <a:schemeClr val="dk1"/>
              </a:buClr>
              <a:buSzPts val="1100"/>
              <a:buNone/>
            </a:pPr>
            <a:r>
              <a:rPr lang="en-US">
                <a:latin typeface="Arial"/>
                <a:ea typeface="Arial"/>
                <a:cs typeface="Arial"/>
                <a:sym typeface="Arial"/>
              </a:rPr>
              <a:t>	3.	Model differences between OpenAI and SDXL</a:t>
            </a:r>
            <a:endParaRPr>
              <a:latin typeface="Arial"/>
              <a:ea typeface="Arial"/>
              <a:cs typeface="Arial"/>
              <a:sym typeface="Arial"/>
            </a:endParaRPr>
          </a:p>
          <a:p>
            <a:pPr marL="0" lvl="0" indent="0" algn="l" rtl="0">
              <a:spcBef>
                <a:spcPts val="2400"/>
              </a:spcBef>
              <a:spcAft>
                <a:spcPts val="2400"/>
              </a:spcAft>
              <a:buClr>
                <a:schemeClr val="dk1"/>
              </a:buClr>
              <a:buSzPts val="1800"/>
              <a:buNone/>
            </a:pPr>
            <a:endParaRPr>
              <a:latin typeface="Arial"/>
              <a:ea typeface="Arial"/>
              <a:cs typeface="Arial"/>
              <a:sym typeface="Arial"/>
            </a:endParaRPr>
          </a:p>
        </p:txBody>
      </p:sp>
      <p:sp>
        <p:nvSpPr>
          <p:cNvPr id="197" name="Google Shape;197;p8"/>
          <p:cNvSpPr/>
          <p:nvPr/>
        </p:nvSpPr>
        <p:spPr>
          <a:xfrm>
            <a:off x="-3137432" y="7200900"/>
            <a:ext cx="6274865" cy="4114800"/>
          </a:xfrm>
          <a:custGeom>
            <a:avLst/>
            <a:gdLst/>
            <a:ahLst/>
            <a:cxnLst/>
            <a:rect l="l" t="t" r="r" b="b"/>
            <a:pathLst>
              <a:path w="6274865" h="4114800" extrusionOk="0">
                <a:moveTo>
                  <a:pt x="0" y="0"/>
                </a:moveTo>
                <a:lnTo>
                  <a:pt x="6274864" y="0"/>
                </a:lnTo>
                <a:lnTo>
                  <a:pt x="6274864" y="4114800"/>
                </a:lnTo>
                <a:lnTo>
                  <a:pt x="0" y="411480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2331</Words>
  <Application>Microsoft Macintosh PowerPoint</Application>
  <PresentationFormat>Custom</PresentationFormat>
  <Paragraphs>297</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Tenor Sans</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Image Generation</vt:lpstr>
      <vt:lpstr>Models Used</vt:lpstr>
      <vt:lpstr>Our Prompt Versioning Strategy</vt:lpstr>
      <vt:lpstr>Product 1 (Massager) </vt:lpstr>
      <vt:lpstr>Product 2 (Keyboard) </vt:lpstr>
      <vt:lpstr>Product 2 (Keyboard) </vt:lpstr>
      <vt:lpstr>Product 3 (Hario Pour Over Coffee Set) </vt:lpstr>
      <vt:lpstr>Image Generation Summary</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Joanna Chang</cp:lastModifiedBy>
  <cp:revision>1</cp:revision>
  <dcterms:created xsi:type="dcterms:W3CDTF">2006-08-16T00:00:00Z</dcterms:created>
  <dcterms:modified xsi:type="dcterms:W3CDTF">2025-12-07T02:23:15Z</dcterms:modified>
</cp:coreProperties>
</file>